
<file path=[Content_Types].xml><?xml version="1.0" encoding="utf-8"?>
<Types xmlns="http://schemas.openxmlformats.org/package/2006/content-types"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95" r:id="rId5"/>
    <p:sldId id="259" r:id="rId6"/>
    <p:sldId id="260" r:id="rId7"/>
    <p:sldId id="287" r:id="rId8"/>
    <p:sldId id="269" r:id="rId9"/>
    <p:sldId id="272" r:id="rId10"/>
    <p:sldId id="286" r:id="rId11"/>
    <p:sldId id="271" r:id="rId12"/>
    <p:sldId id="262" r:id="rId13"/>
    <p:sldId id="279" r:id="rId14"/>
    <p:sldId id="280" r:id="rId15"/>
    <p:sldId id="274" r:id="rId16"/>
    <p:sldId id="275" r:id="rId17"/>
    <p:sldId id="290" r:id="rId18"/>
    <p:sldId id="276" r:id="rId19"/>
    <p:sldId id="291" r:id="rId20"/>
    <p:sldId id="292" r:id="rId21"/>
    <p:sldId id="293" r:id="rId22"/>
    <p:sldId id="281" r:id="rId23"/>
    <p:sldId id="302" r:id="rId24"/>
    <p:sldId id="284" r:id="rId25"/>
    <p:sldId id="277" r:id="rId26"/>
    <p:sldId id="298" r:id="rId27"/>
    <p:sldId id="299" r:id="rId28"/>
    <p:sldId id="300" r:id="rId29"/>
    <p:sldId id="301" r:id="rId30"/>
    <p:sldId id="265" r:id="rId31"/>
    <p:sldId id="264" r:id="rId32"/>
    <p:sldId id="294" r:id="rId33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8F8F8"/>
    <a:srgbClr val="177BBB"/>
    <a:srgbClr val="0879E7"/>
    <a:srgbClr val="BBCBDC"/>
    <a:srgbClr val="F2F2F2"/>
    <a:srgbClr val="ADADAD"/>
    <a:srgbClr val="C0C0C0"/>
    <a:srgbClr val="014067"/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971" autoAdjust="0"/>
    <p:restoredTop sz="94674" autoAdjust="0"/>
  </p:normalViewPr>
  <p:slideViewPr>
    <p:cSldViewPr snapToGrid="0" showGuides="1">
      <p:cViewPr>
        <p:scale>
          <a:sx n="75" d="100"/>
          <a:sy n="75" d="100"/>
        </p:scale>
        <p:origin x="54" y="78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7" d="100"/>
          <a:sy n="77" d="100"/>
        </p:scale>
        <p:origin x="39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2DE8700-0BDF-403F-9F9A-5A2655B7F876}" type="datetime1">
              <a:rPr lang="es-ES" smtClean="0"/>
              <a:t>25/05/2020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jpg>
</file>

<file path=ppt/media/image52.png>
</file>

<file path=ppt/media/image53.jpg>
</file>

<file path=ppt/media/image6.png>
</file>

<file path=ppt/media/image7.png>
</file>

<file path=ppt/media/image8.svg>
</file>

<file path=ppt/media/image9.jp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8F3FE-BFE9-4821-91B4-1E371F0232E3}" type="datetime1">
              <a:rPr lang="es-ES" smtClean="0"/>
              <a:pPr/>
              <a:t>25/05/2020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17630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31705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49131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440370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06981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3290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668928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60218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91214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030516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79061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898016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975476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327730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511444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861198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201938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120668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1266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03765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381776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9394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917573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3069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3778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06439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ángulo rectá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Marcador de posición de imagen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dirty="0"/>
              <a:t>HAGA CLIC PARA EDITAR SUBTÍTULO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ángulo rectá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dirty="0"/>
              <a:t>HAGA CLIC PARA EDITAR EL ESTILO DE SUBTÍTULO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ángulo rectángul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101" name="Marcador de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 dirty="0"/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ranj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25" name="Cuadro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29" name="Marcador de contenido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ranj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25" name="Cuadro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5" name="Marcador de posición de contenido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ranj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25" name="Cuadro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texto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1" name="Marcador de posición de contenido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4" name="Marcador de posición de contenido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ángulo rectá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ángulo rectá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imagen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uadro de texto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Franja diagonal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elogramo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30" name="Paralelogramo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uadro de texto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Franja diagonal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33" name="Título 1" title="Título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ángulo rectángul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101" name="Marcador de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 dirty="0"/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posición de imagen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l tex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 title="Viñeta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4" name="Triángulo rectángulo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 dirty="0"/>
          </a:p>
        </p:txBody>
      </p: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Marcador de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2" name="Título 1" title="Título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editar </a:t>
            </a:r>
            <a:br>
              <a:rPr lang="es-ES" noProof="0" dirty="0"/>
            </a:br>
            <a:r>
              <a:rPr lang="es-ES" noProof="0" dirty="0"/>
              <a:t>Estilo de título del patrón </a:t>
            </a:r>
          </a:p>
        </p:txBody>
      </p:sp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text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riángulo rectángulo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" name="Marcador de contenido 2" title="Viñeta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 dirty="0"/>
          </a:p>
        </p:txBody>
      </p: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Marcador de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17" name="Cuadro de texto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19" name="Título 1" title="Título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editar </a:t>
            </a:r>
            <a:br>
              <a:rPr lang="es-ES" noProof="0" dirty="0"/>
            </a:br>
            <a:r>
              <a:rPr lang="es-ES" noProof="0" dirty="0"/>
              <a:t>Estilo de título del patrón 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 con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ranj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contenido 3" title="Viñeta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s-ES" noProof="0"/>
              <a:t>Haga clic para modificar los estilos de texto del patrón</a:t>
            </a:r>
          </a:p>
          <a:p>
            <a:pPr lvl="1" rtl="0">
              <a:buClr>
                <a:schemeClr val="accent2"/>
              </a:buClr>
            </a:pPr>
            <a:r>
              <a:rPr lang="es-ES" noProof="0"/>
              <a:t>Segundo nivel</a:t>
            </a:r>
          </a:p>
          <a:p>
            <a:pPr lvl="2" rtl="0">
              <a:buClr>
                <a:schemeClr val="accent2"/>
              </a:buClr>
            </a:pPr>
            <a:r>
              <a:rPr lang="es-ES" noProof="0"/>
              <a:t>Tercer nivel</a:t>
            </a:r>
          </a:p>
          <a:p>
            <a:pPr lvl="3" rtl="0">
              <a:buClr>
                <a:schemeClr val="accent2"/>
              </a:buClr>
            </a:pPr>
            <a:r>
              <a:rPr lang="es-ES" noProof="0"/>
              <a:t>Cuarto nivel</a:t>
            </a:r>
          </a:p>
          <a:p>
            <a:pPr lvl="4" rtl="0">
              <a:buClr>
                <a:schemeClr val="accent2"/>
              </a:buClr>
            </a:pPr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9" name="Marcador de posición de texto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contenido 5" title="Viñeta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s-ES" noProof="0"/>
              <a:t>Haga clic para modificar los estilos de texto del patrón</a:t>
            </a:r>
          </a:p>
          <a:p>
            <a:pPr lvl="1" rtl="0">
              <a:buClr>
                <a:schemeClr val="accent2"/>
              </a:buClr>
            </a:pPr>
            <a:r>
              <a:rPr lang="es-ES" noProof="0"/>
              <a:t>Segundo nivel</a:t>
            </a:r>
          </a:p>
          <a:p>
            <a:pPr lvl="2" rtl="0">
              <a:buClr>
                <a:schemeClr val="accent2"/>
              </a:buClr>
            </a:pPr>
            <a:r>
              <a:rPr lang="es-ES" noProof="0"/>
              <a:t>Tercer nivel</a:t>
            </a:r>
          </a:p>
          <a:p>
            <a:pPr lvl="3" rtl="0">
              <a:buClr>
                <a:schemeClr val="accent2"/>
              </a:buClr>
            </a:pPr>
            <a:r>
              <a:rPr lang="es-ES" noProof="0"/>
              <a:t>Cuarto nivel</a:t>
            </a:r>
          </a:p>
          <a:p>
            <a:pPr lvl="4" rtl="0">
              <a:buClr>
                <a:schemeClr val="accent2"/>
              </a:buClr>
            </a:pPr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4" name="Marcador de texto 4" title="Subtítulo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25" name="Cuadro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uadro de texto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Franja diagonal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elogramo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33" name="Paralelogramo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34" name="Marcador de texto 4" title="Subtítulo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 dirty="0"/>
              <a:t>Texto aquí</a:t>
            </a:r>
          </a:p>
        </p:txBody>
      </p:sp>
      <p:sp>
        <p:nvSpPr>
          <p:cNvPr id="20" name="Marcador de posición de gráfico 2" title="Gráfico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posición de tabla 11" title="Tabla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en el icono para agregar una tabla</a:t>
            </a:r>
            <a:endParaRPr lang="es-ES" noProof="0" dirty="0"/>
          </a:p>
        </p:txBody>
      </p:sp>
      <p:sp>
        <p:nvSpPr>
          <p:cNvPr id="16" name="Cuadro de texto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Franja diagonal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elogramo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 dirty="0"/>
          </a:p>
        </p:txBody>
      </p:sp>
      <p:sp>
        <p:nvSpPr>
          <p:cNvPr id="37" name="Marcador de texto 4" title="Subtítulo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grafía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ángulo rectángulo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5" name="Marcador de posición de imagen 31" title="Imagen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 dirty="0"/>
              <a:t>Inserte o arrastre y coloque una imagen aquí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ítulo 1" title="Título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/>
              <a:t>Agregar leyenda aquí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Nombre</a:t>
            </a:r>
          </a:p>
        </p:txBody>
      </p:sp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Número de teléfono</a:t>
            </a:r>
          </a:p>
        </p:txBody>
      </p:sp>
      <p:sp>
        <p:nvSpPr>
          <p:cNvPr id="11" name="Marcador de texto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Correo electrónico </a:t>
            </a:r>
          </a:p>
        </p:txBody>
      </p:sp>
      <p:sp>
        <p:nvSpPr>
          <p:cNvPr id="13" name="Marcador de texto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Sitio web de la empresa</a:t>
            </a:r>
          </a:p>
        </p:txBody>
      </p:sp>
      <p:sp>
        <p:nvSpPr>
          <p:cNvPr id="14" name="Forma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s-ES" noProof="0" dirty="0"/>
          </a:p>
        </p:txBody>
      </p:sp>
      <p:sp>
        <p:nvSpPr>
          <p:cNvPr id="15" name="Forma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s-ES" noProof="0" dirty="0"/>
          </a:p>
        </p:txBody>
      </p:sp>
      <p:sp>
        <p:nvSpPr>
          <p:cNvPr id="19" name="Forma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s-ES" noProof="0" dirty="0"/>
          </a:p>
        </p:txBody>
      </p:sp>
      <p:sp>
        <p:nvSpPr>
          <p:cNvPr id="20" name="Forma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s-ES" noProof="0" dirty="0"/>
          </a:p>
        </p:txBody>
      </p:sp>
      <p:sp>
        <p:nvSpPr>
          <p:cNvPr id="21" name="Triángulo rectángulo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posición de imagen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rtl="0"/>
            <a:fld id="{8699F50C-BE38-4BD0-BA84-9B090E1F2B9B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9" name="Marcador de título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.xml"/><Relationship Id="rId11" Type="http://schemas.microsoft.com/office/2007/relationships/hdphoto" Target="../media/hdphoto1.wdp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.png"/><Relationship Id="rId4" Type="http://schemas.microsoft.com/office/2007/relationships/media" Target="../media/media2.mp3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3" Type="http://schemas.openxmlformats.org/officeDocument/2006/relationships/image" Target="../media/image38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40.png"/><Relationship Id="rId4" Type="http://schemas.openxmlformats.org/officeDocument/2006/relationships/image" Target="../media/image39.svg"/><Relationship Id="rId9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4.png"/><Relationship Id="rId7" Type="http://schemas.openxmlformats.org/officeDocument/2006/relationships/image" Target="../media/image39.sv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8.png"/><Relationship Id="rId5" Type="http://schemas.openxmlformats.org/officeDocument/2006/relationships/image" Target="../media/image46.png"/><Relationship Id="rId10" Type="http://schemas.openxmlformats.org/officeDocument/2006/relationships/image" Target="../media/image42.svg"/><Relationship Id="rId4" Type="http://schemas.openxmlformats.org/officeDocument/2006/relationships/image" Target="../media/image45.png"/><Relationship Id="rId9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47.png"/><Relationship Id="rId9" Type="http://schemas.openxmlformats.org/officeDocument/2006/relationships/image" Target="../media/image42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3" Type="http://schemas.openxmlformats.org/officeDocument/2006/relationships/image" Target="../media/image48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9.svg"/><Relationship Id="rId10" Type="http://schemas.openxmlformats.org/officeDocument/2006/relationships/image" Target="../media/image50.png"/><Relationship Id="rId4" Type="http://schemas.openxmlformats.org/officeDocument/2006/relationships/image" Target="../media/image38.png"/><Relationship Id="rId9" Type="http://schemas.openxmlformats.org/officeDocument/2006/relationships/image" Target="../media/image4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5" Type="http://schemas.microsoft.com/office/2007/relationships/hdphoto" Target="../media/hdphoto6.wdp"/><Relationship Id="rId4" Type="http://schemas.openxmlformats.org/officeDocument/2006/relationships/image" Target="../media/image5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26.xml"/><Relationship Id="rId11" Type="http://schemas.microsoft.com/office/2007/relationships/hdphoto" Target="../media/hdphoto1.wdp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.png"/><Relationship Id="rId4" Type="http://schemas.microsoft.com/office/2007/relationships/media" Target="../media/media2.mp3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hdphoto" Target="../media/hdphoto5.wdp"/><Relationship Id="rId3" Type="http://schemas.openxmlformats.org/officeDocument/2006/relationships/image" Target="../media/image9.jpg"/><Relationship Id="rId7" Type="http://schemas.microsoft.com/office/2007/relationships/hdphoto" Target="../media/hdphoto2.wdp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11" Type="http://schemas.microsoft.com/office/2007/relationships/hdphoto" Target="../media/hdphoto4.wdp"/><Relationship Id="rId5" Type="http://schemas.openxmlformats.org/officeDocument/2006/relationships/image" Target="../media/image11.svg"/><Relationship Id="rId10" Type="http://schemas.openxmlformats.org/officeDocument/2006/relationships/image" Target="../media/image14.png"/><Relationship Id="rId4" Type="http://schemas.openxmlformats.org/officeDocument/2006/relationships/image" Target="../media/image10.png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74CED4FC-B883-470E-8D8B-9A072EC2E9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7" name="hi-tech-intro-background-hd-motion-graphics-animations-hd-futuristic-hud-motion-backgrounds-loop">
            <a:hlinkClick r:id="" action="ppaction://media"/>
            <a:extLst>
              <a:ext uri="{FF2B5EF4-FFF2-40B4-BE49-F238E27FC236}">
                <a16:creationId xmlns:a16="http://schemas.microsoft.com/office/drawing/2014/main" id="{5CCD4D60-56B7-49C2-A5CE-AD5A42BD3BC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1454" end="1189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20-amazing-logo-animations">
            <a:hlinkClick r:id="" action="ppaction://media"/>
            <a:extLst>
              <a:ext uri="{FF2B5EF4-FFF2-40B4-BE49-F238E27FC236}">
                <a16:creationId xmlns:a16="http://schemas.microsoft.com/office/drawing/2014/main" id="{539B4A67-2085-4279-93E9-7D2AECA8FFF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50100" end="139316"/>
                  <p14:bmkLst>
                    <p14:bmk name="Marcador 1" time="49900"/>
                  </p14:bmkLst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255FBBA-2D33-4EAE-B5D1-36722F986F13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</a:blip>
          <a:stretch>
            <a:fillRect/>
          </a:stretch>
        </p:blipFill>
        <p:spPr>
          <a:xfrm>
            <a:off x="3238333" y="4779000"/>
            <a:ext cx="5715334" cy="18000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F3C6C82-B24B-40D4-AE9D-F5A00EF448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53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3351495" y="279000"/>
            <a:ext cx="5489010" cy="450000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F3B5AF33-4D63-4D3B-955F-247DD0E62F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38333" y="4753200"/>
            <a:ext cx="5715334" cy="1800000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C8550225-5C60-40C4-B587-4F4523E40B97}"/>
              </a:ext>
            </a:extLst>
          </p:cNvPr>
          <p:cNvSpPr/>
          <p:nvPr/>
        </p:nvSpPr>
        <p:spPr>
          <a:xfrm rot="1814236">
            <a:off x="4621758" y="3761222"/>
            <a:ext cx="1575125" cy="208714"/>
          </a:xfrm>
          <a:prstGeom prst="rect">
            <a:avLst/>
          </a:prstGeom>
          <a:solidFill>
            <a:srgbClr val="BBCBDC"/>
          </a:solidFill>
          <a:ln>
            <a:solidFill>
              <a:srgbClr val="BBCB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F200CFE1-F85A-4517-981A-5CFC3B822A90}"/>
              </a:ext>
            </a:extLst>
          </p:cNvPr>
          <p:cNvSpPr/>
          <p:nvPr/>
        </p:nvSpPr>
        <p:spPr>
          <a:xfrm rot="19665302">
            <a:off x="5953689" y="4031983"/>
            <a:ext cx="489256" cy="208714"/>
          </a:xfrm>
          <a:prstGeom prst="rect">
            <a:avLst/>
          </a:prstGeom>
          <a:solidFill>
            <a:srgbClr val="BBCBDC"/>
          </a:solidFill>
          <a:ln>
            <a:solidFill>
              <a:srgbClr val="BBCB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BDFF837B-1647-423B-9238-47A01D653E53}"/>
              </a:ext>
            </a:extLst>
          </p:cNvPr>
          <p:cNvSpPr/>
          <p:nvPr/>
        </p:nvSpPr>
        <p:spPr>
          <a:xfrm rot="1785222">
            <a:off x="4028090" y="3956107"/>
            <a:ext cx="2074424" cy="220607"/>
          </a:xfrm>
          <a:prstGeom prst="rect">
            <a:avLst/>
          </a:prstGeom>
          <a:solidFill>
            <a:srgbClr val="087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Triángulo isósceles 21">
            <a:extLst>
              <a:ext uri="{FF2B5EF4-FFF2-40B4-BE49-F238E27FC236}">
                <a16:creationId xmlns:a16="http://schemas.microsoft.com/office/drawing/2014/main" id="{6E1F0523-BFF3-47B2-A258-3AB6EFCC5495}"/>
              </a:ext>
            </a:extLst>
          </p:cNvPr>
          <p:cNvSpPr/>
          <p:nvPr/>
        </p:nvSpPr>
        <p:spPr>
          <a:xfrm rot="8871478">
            <a:off x="5808917" y="4469778"/>
            <a:ext cx="306932" cy="297580"/>
          </a:xfrm>
          <a:prstGeom prst="triangle">
            <a:avLst/>
          </a:prstGeom>
          <a:solidFill>
            <a:srgbClr val="087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36571C-C91F-4ACC-A8C4-D29FBBC44512}"/>
              </a:ext>
            </a:extLst>
          </p:cNvPr>
          <p:cNvSpPr/>
          <p:nvPr/>
        </p:nvSpPr>
        <p:spPr>
          <a:xfrm rot="1785222">
            <a:off x="4064077" y="3825118"/>
            <a:ext cx="2074424" cy="220607"/>
          </a:xfrm>
          <a:prstGeom prst="rect">
            <a:avLst/>
          </a:prstGeom>
          <a:solidFill>
            <a:srgbClr val="087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E6251AA4-9388-4F5F-960E-F6E1F1084596}"/>
              </a:ext>
            </a:extLst>
          </p:cNvPr>
          <p:cNvSpPr/>
          <p:nvPr/>
        </p:nvSpPr>
        <p:spPr>
          <a:xfrm rot="1814236">
            <a:off x="4828304" y="3527032"/>
            <a:ext cx="1575125" cy="208714"/>
          </a:xfrm>
          <a:prstGeom prst="rect">
            <a:avLst/>
          </a:prstGeom>
          <a:solidFill>
            <a:srgbClr val="BBCBDC"/>
          </a:solidFill>
          <a:ln>
            <a:solidFill>
              <a:srgbClr val="BBCB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0056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cmd type="call" cmd="playFrom(0)">
                                      <p:cBhvr>
                                        <p:cTn id="8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4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36" dur="1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video>
              <p:cMediaNode vol="80000">
                <p:cTn id="4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18" grpId="0" animBg="1"/>
      <p:bldP spid="25" grpId="0" animBg="1"/>
      <p:bldP spid="20" grpId="0" animBg="1"/>
      <p:bldP spid="22" grpId="0" animBg="1"/>
      <p:bldP spid="30" grpId="0" animBg="1"/>
      <p:bldP spid="3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10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2603558F-C76C-4C77-813B-8504CFF495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19" t="16286" r="62060" b="38134"/>
          <a:stretch/>
        </p:blipFill>
        <p:spPr>
          <a:xfrm>
            <a:off x="467006" y="1572903"/>
            <a:ext cx="4099059" cy="31243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ítulo 13">
            <a:extLst>
              <a:ext uri="{FF2B5EF4-FFF2-40B4-BE49-F238E27FC236}">
                <a16:creationId xmlns:a16="http://schemas.microsoft.com/office/drawing/2014/main" id="{ECCACA14-6327-4FB3-892A-9D17B5814CCC}"/>
              </a:ext>
            </a:extLst>
          </p:cNvPr>
          <p:cNvSpPr txBox="1">
            <a:spLocks/>
          </p:cNvSpPr>
          <p:nvPr/>
        </p:nvSpPr>
        <p:spPr>
          <a:xfrm>
            <a:off x="375286" y="190539"/>
            <a:ext cx="10606214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600" b="0" dirty="0" err="1">
                <a:latin typeface="Unispace" panose="02000809060000020004" pitchFamily="49" charset="0"/>
              </a:rPr>
              <a:t>Constraints</a:t>
            </a:r>
            <a:r>
              <a:rPr lang="es-ES" sz="2600" b="0" dirty="0">
                <a:latin typeface="Unispace" panose="02000809060000020004" pitchFamily="49" charset="0"/>
              </a:rPr>
              <a:t> de llaves Primarias </a:t>
            </a:r>
            <a:endParaRPr lang="es-ES" sz="2600" dirty="0">
              <a:latin typeface="Unispace" panose="02000809060000020004" pitchFamily="49" charset="0"/>
            </a:endParaRPr>
          </a:p>
        </p:txBody>
      </p:sp>
      <p:sp>
        <p:nvSpPr>
          <p:cNvPr id="15" name="Título 13">
            <a:extLst>
              <a:ext uri="{FF2B5EF4-FFF2-40B4-BE49-F238E27FC236}">
                <a16:creationId xmlns:a16="http://schemas.microsoft.com/office/drawing/2014/main" id="{DC48F915-7816-47AA-8F70-89CE8771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19" y="-318007"/>
            <a:ext cx="8333222" cy="1147969"/>
          </a:xfrm>
        </p:spPr>
        <p:txBody>
          <a:bodyPr rtlCol="0"/>
          <a:lstStyle/>
          <a:p>
            <a:pPr marL="571500" indent="-571500" rtl="0">
              <a:buFont typeface="Wingdings" panose="05000000000000000000" pitchFamily="2" charset="2"/>
              <a:buChar char="v"/>
            </a:pPr>
            <a:r>
              <a:rPr lang="es-ES" b="0" dirty="0">
                <a:latin typeface="Unispace" panose="02000809060000020004" pitchFamily="49" charset="0"/>
              </a:rPr>
              <a:t>Estructura DDL</a:t>
            </a:r>
            <a:endParaRPr lang="es-ES" dirty="0">
              <a:latin typeface="Unispace" panose="02000809060000020004" pitchFamily="49" charset="0"/>
            </a:endParaRP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C9868FBC-867F-41CB-8576-2F4C58507FFE}"/>
              </a:ext>
            </a:extLst>
          </p:cNvPr>
          <p:cNvCxnSpPr>
            <a:cxnSpLocks/>
          </p:cNvCxnSpPr>
          <p:nvPr/>
        </p:nvCxnSpPr>
        <p:spPr>
          <a:xfrm>
            <a:off x="749761" y="1778068"/>
            <a:ext cx="699132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69840B5A-A823-4B82-87D9-8D2FFC651D7A}"/>
              </a:ext>
            </a:extLst>
          </p:cNvPr>
          <p:cNvCxnSpPr>
            <a:cxnSpLocks/>
          </p:cNvCxnSpPr>
          <p:nvPr/>
        </p:nvCxnSpPr>
        <p:spPr>
          <a:xfrm>
            <a:off x="762287" y="1781592"/>
            <a:ext cx="0" cy="1564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ítulo 13">
            <a:extLst>
              <a:ext uri="{FF2B5EF4-FFF2-40B4-BE49-F238E27FC236}">
                <a16:creationId xmlns:a16="http://schemas.microsoft.com/office/drawing/2014/main" id="{60625E3B-7D76-408E-A581-8980CA4F307B}"/>
              </a:ext>
            </a:extLst>
          </p:cNvPr>
          <p:cNvSpPr txBox="1">
            <a:spLocks/>
          </p:cNvSpPr>
          <p:nvPr/>
        </p:nvSpPr>
        <p:spPr>
          <a:xfrm>
            <a:off x="581008" y="5054636"/>
            <a:ext cx="5097385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s-ES" sz="3000" b="0" dirty="0">
                <a:latin typeface="Unispace" panose="02000809060000020004" pitchFamily="49" charset="0"/>
              </a:rPr>
              <a:t>Se crearon 8 llaves primarias para las tablas respectivas. </a:t>
            </a:r>
            <a:endParaRPr lang="es-ES" sz="3000" dirty="0">
              <a:latin typeface="Unispace" panose="02000809060000020004" pitchFamily="49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D355734-F4B8-40A0-AD36-58624A811C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31" t="12083" r="54359" b="37712"/>
          <a:stretch/>
        </p:blipFill>
        <p:spPr>
          <a:xfrm>
            <a:off x="6295267" y="3387799"/>
            <a:ext cx="4937805" cy="33336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63ED636F-E9C5-4982-97BC-F5AB07D435E7}"/>
              </a:ext>
            </a:extLst>
          </p:cNvPr>
          <p:cNvCxnSpPr>
            <a:cxnSpLocks/>
          </p:cNvCxnSpPr>
          <p:nvPr/>
        </p:nvCxnSpPr>
        <p:spPr>
          <a:xfrm>
            <a:off x="1177733" y="3160433"/>
            <a:ext cx="4843111" cy="372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2025104A-65AD-437A-A8DB-DC0CB4779CB3}"/>
              </a:ext>
            </a:extLst>
          </p:cNvPr>
          <p:cNvCxnSpPr>
            <a:cxnSpLocks/>
          </p:cNvCxnSpPr>
          <p:nvPr/>
        </p:nvCxnSpPr>
        <p:spPr>
          <a:xfrm flipV="1">
            <a:off x="1190259" y="3023754"/>
            <a:ext cx="0" cy="1564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ítulo 13">
            <a:extLst>
              <a:ext uri="{FF2B5EF4-FFF2-40B4-BE49-F238E27FC236}">
                <a16:creationId xmlns:a16="http://schemas.microsoft.com/office/drawing/2014/main" id="{BEA780EC-5562-4710-BC06-A3C5E0F0B936}"/>
              </a:ext>
            </a:extLst>
          </p:cNvPr>
          <p:cNvSpPr txBox="1">
            <a:spLocks/>
          </p:cNvSpPr>
          <p:nvPr/>
        </p:nvSpPr>
        <p:spPr>
          <a:xfrm>
            <a:off x="7208961" y="714258"/>
            <a:ext cx="3696498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3000" b="0" dirty="0">
                <a:latin typeface="Unispace" panose="02000809060000020004" pitchFamily="49" charset="0"/>
              </a:rPr>
              <a:t>Altera la tabla </a:t>
            </a:r>
            <a:endParaRPr lang="es-ES" sz="3000" dirty="0">
              <a:latin typeface="Unispace" panose="02000809060000020004" pitchFamily="49" charset="0"/>
            </a:endParaRPr>
          </a:p>
        </p:txBody>
      </p:sp>
      <p:sp>
        <p:nvSpPr>
          <p:cNvPr id="24" name="Título 13">
            <a:extLst>
              <a:ext uri="{FF2B5EF4-FFF2-40B4-BE49-F238E27FC236}">
                <a16:creationId xmlns:a16="http://schemas.microsoft.com/office/drawing/2014/main" id="{801C74A4-DF4F-4C17-B0F4-4769978327BA}"/>
              </a:ext>
            </a:extLst>
          </p:cNvPr>
          <p:cNvSpPr txBox="1">
            <a:spLocks/>
          </p:cNvSpPr>
          <p:nvPr/>
        </p:nvSpPr>
        <p:spPr>
          <a:xfrm>
            <a:off x="5589825" y="1987412"/>
            <a:ext cx="5303107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3000" b="0" dirty="0">
                <a:latin typeface="Unispace" panose="02000809060000020004" pitchFamily="49" charset="0"/>
              </a:rPr>
              <a:t>Agrega la restricción</a:t>
            </a:r>
            <a:endParaRPr lang="es-ES" sz="3000" dirty="0">
              <a:latin typeface="Unispace" panose="0200080906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542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0" grpId="0"/>
      <p:bldP spid="23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11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9B2D3C0-FD55-4156-86E4-2A65B8B59E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5" t="16267" r="28977" b="23422"/>
          <a:stretch/>
        </p:blipFill>
        <p:spPr>
          <a:xfrm>
            <a:off x="1326851" y="1399714"/>
            <a:ext cx="10136779" cy="514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6" name="Título 13">
            <a:extLst>
              <a:ext uri="{FF2B5EF4-FFF2-40B4-BE49-F238E27FC236}">
                <a16:creationId xmlns:a16="http://schemas.microsoft.com/office/drawing/2014/main" id="{A99EB3E5-1CDB-4758-9372-2867D4E6B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19" y="-318007"/>
            <a:ext cx="8333222" cy="1147969"/>
          </a:xfrm>
        </p:spPr>
        <p:txBody>
          <a:bodyPr rtlCol="0"/>
          <a:lstStyle/>
          <a:p>
            <a:pPr marL="571500" indent="-571500" rtl="0">
              <a:buFont typeface="Wingdings" panose="05000000000000000000" pitchFamily="2" charset="2"/>
              <a:buChar char="v"/>
            </a:pPr>
            <a:r>
              <a:rPr lang="es-ES" b="0" dirty="0">
                <a:latin typeface="Unispace" panose="02000809060000020004" pitchFamily="49" charset="0"/>
              </a:rPr>
              <a:t>Estructura DDL</a:t>
            </a:r>
            <a:endParaRPr lang="es-ES" dirty="0">
              <a:latin typeface="Unispace" panose="02000809060000020004" pitchFamily="49" charset="0"/>
            </a:endParaRPr>
          </a:p>
        </p:txBody>
      </p:sp>
      <p:sp>
        <p:nvSpPr>
          <p:cNvPr id="17" name="Título 13">
            <a:extLst>
              <a:ext uri="{FF2B5EF4-FFF2-40B4-BE49-F238E27FC236}">
                <a16:creationId xmlns:a16="http://schemas.microsoft.com/office/drawing/2014/main" id="{DE74CA43-1641-42A8-AB50-7DA1EF872D29}"/>
              </a:ext>
            </a:extLst>
          </p:cNvPr>
          <p:cNvSpPr txBox="1">
            <a:spLocks/>
          </p:cNvSpPr>
          <p:nvPr/>
        </p:nvSpPr>
        <p:spPr>
          <a:xfrm>
            <a:off x="286719" y="172144"/>
            <a:ext cx="11399107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600" b="0" dirty="0" err="1">
                <a:latin typeface="Unispace" panose="02000809060000020004" pitchFamily="49" charset="0"/>
              </a:rPr>
              <a:t>Constraints</a:t>
            </a:r>
            <a:r>
              <a:rPr lang="es-ES" sz="2600" b="0" dirty="0">
                <a:latin typeface="Unispace" panose="02000809060000020004" pitchFamily="49" charset="0"/>
              </a:rPr>
              <a:t> de llaves Foráneas y Restricción de Dominio  </a:t>
            </a:r>
            <a:endParaRPr lang="es-ES" sz="2600" dirty="0">
              <a:latin typeface="Unispace" panose="02000809060000020004" pitchFamily="49" charset="0"/>
            </a:endParaRPr>
          </a:p>
        </p:txBody>
      </p:sp>
      <p:sp>
        <p:nvSpPr>
          <p:cNvPr id="18" name="Título 13">
            <a:extLst>
              <a:ext uri="{FF2B5EF4-FFF2-40B4-BE49-F238E27FC236}">
                <a16:creationId xmlns:a16="http://schemas.microsoft.com/office/drawing/2014/main" id="{6870EF57-0B78-4079-B3F4-3207567AF444}"/>
              </a:ext>
            </a:extLst>
          </p:cNvPr>
          <p:cNvSpPr txBox="1">
            <a:spLocks/>
          </p:cNvSpPr>
          <p:nvPr/>
        </p:nvSpPr>
        <p:spPr>
          <a:xfrm>
            <a:off x="6395241" y="2357783"/>
            <a:ext cx="4718643" cy="173455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s-MX" sz="2000" b="0" dirty="0">
                <a:latin typeface="Unispace" panose="02000809060000020004" pitchFamily="49" charset="0"/>
              </a:rPr>
              <a:t>clasificación para los productos en la misma tabla.</a:t>
            </a:r>
            <a:endParaRPr lang="es-ES" sz="2000" dirty="0">
              <a:latin typeface="Unispace" panose="02000809060000020004" pitchFamily="49" charset="0"/>
            </a:endParaRP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82AE0428-C8CE-4665-AE2B-A4AB9C7A94A5}"/>
              </a:ext>
            </a:extLst>
          </p:cNvPr>
          <p:cNvCxnSpPr>
            <a:cxnSpLocks/>
          </p:cNvCxnSpPr>
          <p:nvPr/>
        </p:nvCxnSpPr>
        <p:spPr>
          <a:xfrm>
            <a:off x="5254899" y="4061170"/>
            <a:ext cx="1968441" cy="22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95BE23EC-AAAE-4485-814C-2D1CC22107A1}"/>
              </a:ext>
            </a:extLst>
          </p:cNvPr>
          <p:cNvCxnSpPr>
            <a:cxnSpLocks/>
          </p:cNvCxnSpPr>
          <p:nvPr/>
        </p:nvCxnSpPr>
        <p:spPr>
          <a:xfrm>
            <a:off x="5261209" y="4063412"/>
            <a:ext cx="0" cy="1564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ítulo 13">
            <a:extLst>
              <a:ext uri="{FF2B5EF4-FFF2-40B4-BE49-F238E27FC236}">
                <a16:creationId xmlns:a16="http://schemas.microsoft.com/office/drawing/2014/main" id="{132D57E9-B3E3-40F3-A10F-C87ECC08B15F}"/>
              </a:ext>
            </a:extLst>
          </p:cNvPr>
          <p:cNvSpPr txBox="1">
            <a:spLocks/>
          </p:cNvSpPr>
          <p:nvPr/>
        </p:nvSpPr>
        <p:spPr>
          <a:xfrm>
            <a:off x="7938620" y="4766304"/>
            <a:ext cx="3460487" cy="1029418"/>
          </a:xfrm>
          <a:prstGeom prst="rect">
            <a:avLst/>
          </a:prstGeom>
        </p:spPr>
        <p:txBody>
          <a:bodyPr vert="horz" lIns="91440" tIns="45720" rIns="91440" bIns="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s-MX" sz="2000" b="0" dirty="0">
                <a:latin typeface="Unispace" panose="02000809060000020004" pitchFamily="49" charset="0"/>
              </a:rPr>
              <a:t>Se asignaron un total de 7 llaves foráneas y una restricción </a:t>
            </a:r>
            <a:r>
              <a:rPr lang="es-MX" sz="2000" b="0" dirty="0" err="1">
                <a:latin typeface="Unispace" panose="02000809060000020004" pitchFamily="49" charset="0"/>
              </a:rPr>
              <a:t>Check</a:t>
            </a:r>
            <a:r>
              <a:rPr lang="es-MX" sz="2000" b="0" dirty="0">
                <a:latin typeface="Unispace" panose="02000809060000020004" pitchFamily="49" charset="0"/>
              </a:rPr>
              <a:t>. </a:t>
            </a:r>
            <a:endParaRPr lang="es-ES" sz="2000" dirty="0">
              <a:latin typeface="Unispace" panose="02000809060000020004" pitchFamily="49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209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12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95B294E-DFDB-4D93-9747-183FA839B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0" t="16975" r="36047" b="29718"/>
          <a:stretch/>
        </p:blipFill>
        <p:spPr>
          <a:xfrm>
            <a:off x="879234" y="1392972"/>
            <a:ext cx="10433531" cy="5256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FFE3ABB0-9BD2-4790-B5C4-E733D93BE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19" y="-318007"/>
            <a:ext cx="8333222" cy="1147969"/>
          </a:xfrm>
        </p:spPr>
        <p:txBody>
          <a:bodyPr rtlCol="0"/>
          <a:lstStyle/>
          <a:p>
            <a:pPr marL="571500" indent="-571500" rtl="0">
              <a:buFont typeface="Wingdings" panose="05000000000000000000" pitchFamily="2" charset="2"/>
              <a:buChar char="q"/>
            </a:pPr>
            <a:r>
              <a:rPr lang="es-ES" b="0" dirty="0">
                <a:latin typeface="Unispace" panose="02000809060000020004" pitchFamily="49" charset="0"/>
              </a:rPr>
              <a:t>Estructura DML</a:t>
            </a:r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15" name="Título 13">
            <a:extLst>
              <a:ext uri="{FF2B5EF4-FFF2-40B4-BE49-F238E27FC236}">
                <a16:creationId xmlns:a16="http://schemas.microsoft.com/office/drawing/2014/main" id="{EE950819-0257-4A0F-AA28-7904FAA4AB0D}"/>
              </a:ext>
            </a:extLst>
          </p:cNvPr>
          <p:cNvSpPr txBox="1">
            <a:spLocks/>
          </p:cNvSpPr>
          <p:nvPr/>
        </p:nvSpPr>
        <p:spPr>
          <a:xfrm>
            <a:off x="304802" y="136525"/>
            <a:ext cx="11399107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600" b="0" dirty="0">
                <a:latin typeface="Unispace" panose="02000809060000020004" pitchFamily="49" charset="0"/>
              </a:rPr>
              <a:t>Inserciones de registros en tablas</a:t>
            </a:r>
            <a:endParaRPr lang="es-ES" sz="2600" dirty="0">
              <a:latin typeface="Unispace" panose="0200080906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7327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13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1EA8AD0-AA7D-42D1-BD91-5D608D42EB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61" t="13159" r="40811" b="9686"/>
          <a:stretch/>
        </p:blipFill>
        <p:spPr>
          <a:xfrm>
            <a:off x="1776711" y="829962"/>
            <a:ext cx="7234721" cy="5724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7D73D409-1501-4CDC-B0D3-2B7C0AF19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19" y="-318007"/>
            <a:ext cx="8333222" cy="1147969"/>
          </a:xfrm>
        </p:spPr>
        <p:txBody>
          <a:bodyPr rtlCol="0"/>
          <a:lstStyle/>
          <a:p>
            <a:pPr marL="571500" indent="-571500" rtl="0">
              <a:buFont typeface="Wingdings" panose="05000000000000000000" pitchFamily="2" charset="2"/>
              <a:buChar char="q"/>
            </a:pPr>
            <a:r>
              <a:rPr lang="es-ES" b="0" dirty="0">
                <a:latin typeface="Unispace" panose="02000809060000020004" pitchFamily="49" charset="0"/>
              </a:rPr>
              <a:t>Estructura DML</a:t>
            </a:r>
            <a:endParaRPr lang="es-ES" dirty="0">
              <a:latin typeface="Unispace" panose="0200080906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49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0D1F12-8C6B-4166-A00A-2E80278120E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rtl="0"/>
            <a:fld id="{8699F50C-BE38-4BD0-BA84-9B090E1F2B9B}" type="slidenum">
              <a:rPr lang="es-ES" noProof="0" smtClean="0"/>
              <a:t>14</a:t>
            </a:fld>
            <a:endParaRPr lang="es-ES" noProof="0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0FF1681C-1F11-4375-B35C-00A81CD1F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85" y="3429000"/>
            <a:ext cx="11292430" cy="1641829"/>
          </a:xfrm>
        </p:spPr>
        <p:txBody>
          <a:bodyPr>
            <a:noAutofit/>
          </a:bodyPr>
          <a:lstStyle/>
          <a:p>
            <a:pPr marL="857250" indent="-857250">
              <a:buFont typeface="Wingdings 2" panose="05020102010507070707" pitchFamily="18" charset="2"/>
              <a:buChar char=":"/>
            </a:pPr>
            <a:r>
              <a:rPr lang="es-MX" sz="7200" dirty="0">
                <a:latin typeface="Unispace" panose="02000809060000020004" pitchFamily="49" charset="0"/>
              </a:rPr>
              <a:t>Programación para el Cumplimiento de Requerimientos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390347E0-2BF2-4377-BBC3-B2D0A81AC9C9}"/>
              </a:ext>
            </a:extLst>
          </p:cNvPr>
          <p:cNvSpPr/>
          <p:nvPr/>
        </p:nvSpPr>
        <p:spPr>
          <a:xfrm>
            <a:off x="10985500" y="177800"/>
            <a:ext cx="901698" cy="622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6131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15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404F162-E72E-48AC-A2BB-F1986DC1F9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58" t="16558" r="17196" b="50515"/>
          <a:stretch/>
        </p:blipFill>
        <p:spPr>
          <a:xfrm>
            <a:off x="762264" y="1688386"/>
            <a:ext cx="10667472" cy="25078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ítulo 13">
            <a:extLst>
              <a:ext uri="{FF2B5EF4-FFF2-40B4-BE49-F238E27FC236}">
                <a16:creationId xmlns:a16="http://schemas.microsoft.com/office/drawing/2014/main" id="{01277CF9-5183-4D69-B065-D5FA5B2092BB}"/>
              </a:ext>
            </a:extLst>
          </p:cNvPr>
          <p:cNvSpPr txBox="1">
            <a:spLocks/>
          </p:cNvSpPr>
          <p:nvPr/>
        </p:nvSpPr>
        <p:spPr>
          <a:xfrm>
            <a:off x="215131" y="-550259"/>
            <a:ext cx="11104041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Wingdings 2" panose="05020102010507070707" pitchFamily="18" charset="2"/>
              <a:buChar char=""/>
            </a:pPr>
            <a:r>
              <a:rPr lang="es-ES" sz="2800" b="0" dirty="0">
                <a:latin typeface="Unispace" panose="02000809060000020004" pitchFamily="49" charset="0"/>
              </a:rPr>
              <a:t>PROGRAMACIÓN EN BASE DE DATOS</a:t>
            </a:r>
            <a:endParaRPr lang="es-ES" sz="2800" dirty="0">
              <a:latin typeface="Unispace" panose="02000809060000020004" pitchFamily="49" charset="0"/>
            </a:endParaRPr>
          </a:p>
        </p:txBody>
      </p:sp>
      <p:sp>
        <p:nvSpPr>
          <p:cNvPr id="12" name="Título 13">
            <a:extLst>
              <a:ext uri="{FF2B5EF4-FFF2-40B4-BE49-F238E27FC236}">
                <a16:creationId xmlns:a16="http://schemas.microsoft.com/office/drawing/2014/main" id="{FA04F758-2FD6-452E-A860-8C6DDF196091}"/>
              </a:ext>
            </a:extLst>
          </p:cNvPr>
          <p:cNvSpPr txBox="1">
            <a:spLocks/>
          </p:cNvSpPr>
          <p:nvPr/>
        </p:nvSpPr>
        <p:spPr>
          <a:xfrm>
            <a:off x="295066" y="160947"/>
            <a:ext cx="11104041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s-MX" sz="2000" dirty="0">
                <a:latin typeface="Unispace" panose="02000809060000020004" pitchFamily="49" charset="0"/>
              </a:rPr>
              <a:t>Al recibir el código de barras de un producto, regrese la utilidad</a:t>
            </a:r>
          </a:p>
        </p:txBody>
      </p:sp>
      <p:sp>
        <p:nvSpPr>
          <p:cNvPr id="13" name="Título 13">
            <a:extLst>
              <a:ext uri="{FF2B5EF4-FFF2-40B4-BE49-F238E27FC236}">
                <a16:creationId xmlns:a16="http://schemas.microsoft.com/office/drawing/2014/main" id="{74F9158C-E385-477B-B119-F216C2129351}"/>
              </a:ext>
            </a:extLst>
          </p:cNvPr>
          <p:cNvSpPr txBox="1">
            <a:spLocks/>
          </p:cNvSpPr>
          <p:nvPr/>
        </p:nvSpPr>
        <p:spPr>
          <a:xfrm>
            <a:off x="543979" y="4968140"/>
            <a:ext cx="11104041" cy="933351"/>
          </a:xfrm>
          <a:prstGeom prst="rect">
            <a:avLst/>
          </a:prstGeom>
        </p:spPr>
        <p:txBody>
          <a:bodyPr vert="horz" lIns="91440" tIns="45720" rIns="91440" bIns="0" rtlCol="0" anchor="b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MX" b="0" dirty="0"/>
          </a:p>
          <a:p>
            <a:pPr algn="just"/>
            <a:r>
              <a:rPr lang="es-MX" sz="2400" b="0" dirty="0">
                <a:latin typeface="Unispace" panose="02000809060000020004" pitchFamily="49" charset="0"/>
              </a:rPr>
              <a:t>Resultado tendrá por valor la diferencia entre venta y </a:t>
            </a:r>
            <a:r>
              <a:rPr lang="es-MX" sz="2400" b="0" dirty="0" err="1">
                <a:latin typeface="Unispace" panose="02000809060000020004" pitchFamily="49" charset="0"/>
              </a:rPr>
              <a:t>prov</a:t>
            </a:r>
            <a:r>
              <a:rPr lang="es-MX" sz="2400" b="0" dirty="0">
                <a:latin typeface="Unispace" panose="02000809060000020004" pitchFamily="49" charset="0"/>
              </a:rPr>
              <a:t>, siendo esta la utilidad del producto</a:t>
            </a:r>
            <a:endParaRPr lang="es-MX" sz="2400" dirty="0">
              <a:latin typeface="Unispace" panose="02000809060000020004" pitchFamily="49" charset="0"/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48D5FB6-07B6-46AF-959D-8E4E456CFD65}"/>
              </a:ext>
            </a:extLst>
          </p:cNvPr>
          <p:cNvCxnSpPr>
            <a:cxnSpLocks/>
          </p:cNvCxnSpPr>
          <p:nvPr/>
        </p:nvCxnSpPr>
        <p:spPr>
          <a:xfrm>
            <a:off x="3492961" y="1549468"/>
            <a:ext cx="699132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4B8F0E34-2FCC-4B41-A6E0-0B7211C08787}"/>
              </a:ext>
            </a:extLst>
          </p:cNvPr>
          <p:cNvCxnSpPr>
            <a:cxnSpLocks/>
          </p:cNvCxnSpPr>
          <p:nvPr/>
        </p:nvCxnSpPr>
        <p:spPr>
          <a:xfrm>
            <a:off x="3505487" y="1552992"/>
            <a:ext cx="0" cy="1564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AFF4AB8F-0BBA-4D68-9CC7-160FE1605BFF}"/>
              </a:ext>
            </a:extLst>
          </p:cNvPr>
          <p:cNvSpPr/>
          <p:nvPr/>
        </p:nvSpPr>
        <p:spPr>
          <a:xfrm>
            <a:off x="773465" y="2655475"/>
            <a:ext cx="299093" cy="1071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982BEA76-8CBB-4142-9E6C-5E7452F5544C}"/>
              </a:ext>
            </a:extLst>
          </p:cNvPr>
          <p:cNvSpPr/>
          <p:nvPr/>
        </p:nvSpPr>
        <p:spPr>
          <a:xfrm>
            <a:off x="795237" y="2492831"/>
            <a:ext cx="299093" cy="1071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Título 13">
            <a:extLst>
              <a:ext uri="{FF2B5EF4-FFF2-40B4-BE49-F238E27FC236}">
                <a16:creationId xmlns:a16="http://schemas.microsoft.com/office/drawing/2014/main" id="{9DDFD61E-5C86-4977-A63B-832A02E015A2}"/>
              </a:ext>
            </a:extLst>
          </p:cNvPr>
          <p:cNvSpPr txBox="1">
            <a:spLocks/>
          </p:cNvSpPr>
          <p:nvPr/>
        </p:nvSpPr>
        <p:spPr>
          <a:xfrm>
            <a:off x="5767151" y="1866157"/>
            <a:ext cx="4433540" cy="44822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MX" sz="2000" dirty="0">
              <a:latin typeface="Unispace" panose="02000809060000020004" pitchFamily="49" charset="0"/>
            </a:endParaRPr>
          </a:p>
        </p:txBody>
      </p:sp>
      <p:sp>
        <p:nvSpPr>
          <p:cNvPr id="23" name="Título 13">
            <a:extLst>
              <a:ext uri="{FF2B5EF4-FFF2-40B4-BE49-F238E27FC236}">
                <a16:creationId xmlns:a16="http://schemas.microsoft.com/office/drawing/2014/main" id="{32469D9A-E26B-4C80-BC4B-699BDC83CD8F}"/>
              </a:ext>
            </a:extLst>
          </p:cNvPr>
          <p:cNvSpPr txBox="1">
            <a:spLocks/>
          </p:cNvSpPr>
          <p:nvPr/>
        </p:nvSpPr>
        <p:spPr>
          <a:xfrm>
            <a:off x="6360369" y="1516430"/>
            <a:ext cx="4652289" cy="38596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400" dirty="0">
                <a:latin typeface="Unispace" panose="02000809060000020004" pitchFamily="49" charset="0"/>
              </a:rPr>
              <a:t>Recibe el código de barras de un producto</a:t>
            </a:r>
          </a:p>
        </p:txBody>
      </p:sp>
      <p:sp>
        <p:nvSpPr>
          <p:cNvPr id="24" name="Título 13">
            <a:extLst>
              <a:ext uri="{FF2B5EF4-FFF2-40B4-BE49-F238E27FC236}">
                <a16:creationId xmlns:a16="http://schemas.microsoft.com/office/drawing/2014/main" id="{5F8F62CB-B60F-401C-906F-CC8AE4A56FF8}"/>
              </a:ext>
            </a:extLst>
          </p:cNvPr>
          <p:cNvSpPr txBox="1">
            <a:spLocks/>
          </p:cNvSpPr>
          <p:nvPr/>
        </p:nvSpPr>
        <p:spPr>
          <a:xfrm>
            <a:off x="7871777" y="2256799"/>
            <a:ext cx="4652289" cy="38596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400" dirty="0">
                <a:latin typeface="Unispace" panose="02000809060000020004" pitchFamily="49" charset="0"/>
              </a:rPr>
              <a:t>Almacena Precio de compra</a:t>
            </a:r>
          </a:p>
        </p:txBody>
      </p:sp>
      <p:sp>
        <p:nvSpPr>
          <p:cNvPr id="25" name="Título 13">
            <a:extLst>
              <a:ext uri="{FF2B5EF4-FFF2-40B4-BE49-F238E27FC236}">
                <a16:creationId xmlns:a16="http://schemas.microsoft.com/office/drawing/2014/main" id="{7E9A4B5C-1577-47A4-A108-17F199095B72}"/>
              </a:ext>
            </a:extLst>
          </p:cNvPr>
          <p:cNvSpPr txBox="1">
            <a:spLocks/>
          </p:cNvSpPr>
          <p:nvPr/>
        </p:nvSpPr>
        <p:spPr>
          <a:xfrm>
            <a:off x="7539711" y="2449780"/>
            <a:ext cx="4652289" cy="38596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400" dirty="0">
                <a:latin typeface="Unispace" panose="02000809060000020004" pitchFamily="49" charset="0"/>
              </a:rPr>
              <a:t>Almacena Precio de Venta</a:t>
            </a:r>
          </a:p>
        </p:txBody>
      </p:sp>
    </p:spTree>
    <p:extLst>
      <p:ext uri="{BB962C8B-B14F-4D97-AF65-F5344CB8AC3E}">
        <p14:creationId xmlns:p14="http://schemas.microsoft.com/office/powerpoint/2010/main" val="2817543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20" grpId="0" animBg="1"/>
      <p:bldP spid="21" grpId="0" animBg="1"/>
      <p:bldP spid="22" grpId="0"/>
      <p:bldP spid="23" grpId="0"/>
      <p:bldP spid="24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16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9" name="Título 13">
            <a:extLst>
              <a:ext uri="{FF2B5EF4-FFF2-40B4-BE49-F238E27FC236}">
                <a16:creationId xmlns:a16="http://schemas.microsoft.com/office/drawing/2014/main" id="{01277CF9-5183-4D69-B065-D5FA5B2092BB}"/>
              </a:ext>
            </a:extLst>
          </p:cNvPr>
          <p:cNvSpPr txBox="1">
            <a:spLocks/>
          </p:cNvSpPr>
          <p:nvPr/>
        </p:nvSpPr>
        <p:spPr>
          <a:xfrm>
            <a:off x="215131" y="-550259"/>
            <a:ext cx="11104041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Wingdings 2" panose="05020102010507070707" pitchFamily="18" charset="2"/>
              <a:buChar char=""/>
            </a:pPr>
            <a:r>
              <a:rPr lang="es-ES" sz="2800" b="0" dirty="0">
                <a:latin typeface="Unispace" panose="02000809060000020004" pitchFamily="49" charset="0"/>
              </a:rPr>
              <a:t>PROGRAMACIÓN EN BASE DE DATOS</a:t>
            </a:r>
            <a:endParaRPr lang="es-ES" sz="2800" dirty="0">
              <a:latin typeface="Unispace" panose="02000809060000020004" pitchFamily="49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9306994-FC01-443B-894F-092CAE1C57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04" t="21688" r="30651" b="15782"/>
          <a:stretch/>
        </p:blipFill>
        <p:spPr>
          <a:xfrm>
            <a:off x="1471811" y="1595766"/>
            <a:ext cx="9248377" cy="496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ítulo 13">
            <a:extLst>
              <a:ext uri="{FF2B5EF4-FFF2-40B4-BE49-F238E27FC236}">
                <a16:creationId xmlns:a16="http://schemas.microsoft.com/office/drawing/2014/main" id="{817739E6-6FBB-405B-8CDA-933FA4BC5A33}"/>
              </a:ext>
            </a:extLst>
          </p:cNvPr>
          <p:cNvSpPr txBox="1">
            <a:spLocks/>
          </p:cNvSpPr>
          <p:nvPr/>
        </p:nvSpPr>
        <p:spPr>
          <a:xfrm>
            <a:off x="304802" y="294234"/>
            <a:ext cx="11104041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s-MX" sz="2000" dirty="0">
                <a:latin typeface="Unispace" panose="02000809060000020004" pitchFamily="49" charset="0"/>
              </a:rPr>
              <a:t>Dada una fecha, o una fecha de inicio y fecha de fin, regresar la cantidad total que se -vendió en esa fecha/periodo</a:t>
            </a:r>
            <a:endParaRPr lang="es-ES" sz="1400" dirty="0">
              <a:latin typeface="Unispace" panose="0200080906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186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17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9" name="Título 13">
            <a:extLst>
              <a:ext uri="{FF2B5EF4-FFF2-40B4-BE49-F238E27FC236}">
                <a16:creationId xmlns:a16="http://schemas.microsoft.com/office/drawing/2014/main" id="{01277CF9-5183-4D69-B065-D5FA5B2092BB}"/>
              </a:ext>
            </a:extLst>
          </p:cNvPr>
          <p:cNvSpPr txBox="1">
            <a:spLocks/>
          </p:cNvSpPr>
          <p:nvPr/>
        </p:nvSpPr>
        <p:spPr>
          <a:xfrm>
            <a:off x="215131" y="-550259"/>
            <a:ext cx="11104041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Wingdings 2" panose="05020102010507070707" pitchFamily="18" charset="2"/>
              <a:buChar char=""/>
            </a:pPr>
            <a:r>
              <a:rPr lang="es-ES" sz="2800" b="0" dirty="0">
                <a:latin typeface="Unispace" panose="02000809060000020004" pitchFamily="49" charset="0"/>
              </a:rPr>
              <a:t>PROGRAMACIÓN EN BASE DE DATOS</a:t>
            </a:r>
            <a:endParaRPr lang="es-ES" sz="2800" dirty="0">
              <a:latin typeface="Unispace" panose="02000809060000020004" pitchFamily="49" charset="0"/>
            </a:endParaRPr>
          </a:p>
        </p:txBody>
      </p:sp>
      <p:sp>
        <p:nvSpPr>
          <p:cNvPr id="8" name="Título 13">
            <a:extLst>
              <a:ext uri="{FF2B5EF4-FFF2-40B4-BE49-F238E27FC236}">
                <a16:creationId xmlns:a16="http://schemas.microsoft.com/office/drawing/2014/main" id="{817739E6-6FBB-405B-8CDA-933FA4BC5A33}"/>
              </a:ext>
            </a:extLst>
          </p:cNvPr>
          <p:cNvSpPr txBox="1">
            <a:spLocks/>
          </p:cNvSpPr>
          <p:nvPr/>
        </p:nvSpPr>
        <p:spPr>
          <a:xfrm>
            <a:off x="413043" y="181715"/>
            <a:ext cx="11104041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s-MX" sz="2000" dirty="0">
                <a:latin typeface="Unispace" panose="02000809060000020004" pitchFamily="49" charset="0"/>
              </a:rPr>
              <a:t>De manera automática se genere una vista que contenga información necesaria para asemejarse a una factura de una compra. </a:t>
            </a:r>
            <a:endParaRPr lang="es-ES" sz="2000" dirty="0">
              <a:latin typeface="Unispace" panose="02000809060000020004" pitchFamily="49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0703703-38E7-4229-9753-9CA494E759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02" t="18564" r="47500" b="28757"/>
          <a:stretch/>
        </p:blipFill>
        <p:spPr>
          <a:xfrm>
            <a:off x="2218545" y="1707877"/>
            <a:ext cx="7695032" cy="468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1291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18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9" name="Título 13">
            <a:extLst>
              <a:ext uri="{FF2B5EF4-FFF2-40B4-BE49-F238E27FC236}">
                <a16:creationId xmlns:a16="http://schemas.microsoft.com/office/drawing/2014/main" id="{01277CF9-5183-4D69-B065-D5FA5B2092BB}"/>
              </a:ext>
            </a:extLst>
          </p:cNvPr>
          <p:cNvSpPr txBox="1">
            <a:spLocks/>
          </p:cNvSpPr>
          <p:nvPr/>
        </p:nvSpPr>
        <p:spPr>
          <a:xfrm>
            <a:off x="215131" y="-550259"/>
            <a:ext cx="11104041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Wingdings 2" panose="05020102010507070707" pitchFamily="18" charset="2"/>
              <a:buChar char=""/>
            </a:pPr>
            <a:r>
              <a:rPr lang="es-ES" sz="2800" b="0" dirty="0">
                <a:latin typeface="Unispace" panose="02000809060000020004" pitchFamily="49" charset="0"/>
              </a:rPr>
              <a:t>PROGRAMACIÓN EN BASE DE DATOS</a:t>
            </a:r>
            <a:endParaRPr lang="es-ES" sz="2800" dirty="0">
              <a:latin typeface="Unispace" panose="02000809060000020004" pitchFamily="49" charset="0"/>
            </a:endParaRPr>
          </a:p>
        </p:txBody>
      </p:sp>
      <p:sp>
        <p:nvSpPr>
          <p:cNvPr id="8" name="Título 13">
            <a:extLst>
              <a:ext uri="{FF2B5EF4-FFF2-40B4-BE49-F238E27FC236}">
                <a16:creationId xmlns:a16="http://schemas.microsoft.com/office/drawing/2014/main" id="{817739E6-6FBB-405B-8CDA-933FA4BC5A33}"/>
              </a:ext>
            </a:extLst>
          </p:cNvPr>
          <p:cNvSpPr txBox="1">
            <a:spLocks/>
          </p:cNvSpPr>
          <p:nvPr/>
        </p:nvSpPr>
        <p:spPr>
          <a:xfrm>
            <a:off x="413043" y="629029"/>
            <a:ext cx="10733928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s-MX" sz="2000" dirty="0">
                <a:latin typeface="Unispace" panose="02000809060000020004" pitchFamily="49" charset="0"/>
              </a:rPr>
              <a:t>Crear al menos, un índice, del tipo que se prefiera y donde se prefiera. Justificar el porqué de la elección en ambos aspectos.</a:t>
            </a:r>
            <a:endParaRPr lang="es-ES" sz="1050" dirty="0">
              <a:latin typeface="Unispace" panose="02000809060000020004" pitchFamily="49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1E37ED6-0E51-4909-8576-7D8E061140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22" t="78506" r="60767" b="15750"/>
          <a:stretch/>
        </p:blipFill>
        <p:spPr>
          <a:xfrm>
            <a:off x="2497949" y="2135530"/>
            <a:ext cx="7196101" cy="6471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9" name="Título 13">
            <a:extLst>
              <a:ext uri="{FF2B5EF4-FFF2-40B4-BE49-F238E27FC236}">
                <a16:creationId xmlns:a16="http://schemas.microsoft.com/office/drawing/2014/main" id="{FF132990-2D32-4BDE-A431-6D2C8C727655}"/>
              </a:ext>
            </a:extLst>
          </p:cNvPr>
          <p:cNvSpPr txBox="1">
            <a:spLocks/>
          </p:cNvSpPr>
          <p:nvPr/>
        </p:nvSpPr>
        <p:spPr>
          <a:xfrm>
            <a:off x="400187" y="3002420"/>
            <a:ext cx="10733928" cy="2684396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s-MX" sz="1050" dirty="0"/>
            </a:br>
            <a:endParaRPr lang="es-ES" sz="1050" dirty="0">
              <a:latin typeface="Unispace" panose="02000809060000020004" pitchFamily="49" charset="0"/>
            </a:endParaRPr>
          </a:p>
        </p:txBody>
      </p:sp>
      <p:sp>
        <p:nvSpPr>
          <p:cNvPr id="40" name="Título 13">
            <a:extLst>
              <a:ext uri="{FF2B5EF4-FFF2-40B4-BE49-F238E27FC236}">
                <a16:creationId xmlns:a16="http://schemas.microsoft.com/office/drawing/2014/main" id="{E8EBF240-7FD7-4BB1-807F-B274C1A52BC2}"/>
              </a:ext>
            </a:extLst>
          </p:cNvPr>
          <p:cNvSpPr txBox="1">
            <a:spLocks/>
          </p:cNvSpPr>
          <p:nvPr/>
        </p:nvSpPr>
        <p:spPr>
          <a:xfrm>
            <a:off x="1153270" y="5857228"/>
            <a:ext cx="10733928" cy="67089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s-MX" sz="1050" dirty="0"/>
            </a:br>
            <a:endParaRPr lang="es-ES" sz="1050" dirty="0">
              <a:latin typeface="Unispace" panose="02000809060000020004" pitchFamily="49" charset="0"/>
            </a:endParaRPr>
          </a:p>
        </p:txBody>
      </p:sp>
      <p:sp>
        <p:nvSpPr>
          <p:cNvPr id="41" name="Título 13">
            <a:extLst>
              <a:ext uri="{FF2B5EF4-FFF2-40B4-BE49-F238E27FC236}">
                <a16:creationId xmlns:a16="http://schemas.microsoft.com/office/drawing/2014/main" id="{5FF071E4-D26E-4AEE-9FEF-CF85E990E417}"/>
              </a:ext>
            </a:extLst>
          </p:cNvPr>
          <p:cNvSpPr txBox="1">
            <a:spLocks/>
          </p:cNvSpPr>
          <p:nvPr/>
        </p:nvSpPr>
        <p:spPr>
          <a:xfrm>
            <a:off x="729035" y="3399166"/>
            <a:ext cx="10733928" cy="2208501"/>
          </a:xfrm>
          <a:prstGeom prst="rect">
            <a:avLst/>
          </a:prstGeom>
        </p:spPr>
        <p:txBody>
          <a:bodyPr vert="horz" lIns="91440" tIns="45720" rIns="91440" bIns="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s-MX" sz="2000" b="0" dirty="0">
                <a:latin typeface="Unispace" panose="02000809060000020004" pitchFamily="49" charset="0"/>
              </a:rPr>
              <a:t>Buscar los productos que tengan un stock menor a tres</a:t>
            </a:r>
            <a:endParaRPr lang="es-ES" sz="2000" b="0" dirty="0">
              <a:latin typeface="Unispace" panose="02000809060000020004" pitchFamily="49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s-MX" sz="2000" dirty="0">
              <a:latin typeface="Unispace" panose="02000809060000020004" pitchFamily="49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s-MX" sz="2000" dirty="0">
              <a:latin typeface="Unispace" panose="02000809060000020004" pitchFamily="49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s-MX" sz="2000" dirty="0">
                <a:latin typeface="Unispace" panose="02000809060000020004" pitchFamily="49" charset="0"/>
              </a:rPr>
              <a:t>Optimiza consulta sobre Productos </a:t>
            </a:r>
            <a:br>
              <a:rPr lang="es-MX" sz="2000" dirty="0">
                <a:latin typeface="Unispace" panose="02000809060000020004" pitchFamily="49" charset="0"/>
              </a:rPr>
            </a:br>
            <a:br>
              <a:rPr lang="es-MX" sz="2000" dirty="0">
                <a:latin typeface="Unispace" panose="02000809060000020004" pitchFamily="49" charset="0"/>
              </a:rPr>
            </a:br>
            <a:endParaRPr lang="es-MX" sz="2000" dirty="0">
              <a:latin typeface="Unispace" panose="02000809060000020004" pitchFamily="49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s-MX" sz="2000" dirty="0">
                <a:latin typeface="Unispace" panose="02000809060000020004" pitchFamily="49" charset="0"/>
              </a:rPr>
              <a:t>El manejador accede directamente a los registros del stock sin tener que recorrer la tabla completa</a:t>
            </a:r>
            <a:endParaRPr lang="es-ES" sz="2000" dirty="0">
              <a:latin typeface="Unispace" panose="0200080906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738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19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C824872-822A-41DF-90D8-63699B279B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59" t="12662" r="44623" b="50000"/>
          <a:stretch/>
        </p:blipFill>
        <p:spPr>
          <a:xfrm>
            <a:off x="1167717" y="1877017"/>
            <a:ext cx="9856565" cy="40319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ítulo 13">
            <a:extLst>
              <a:ext uri="{FF2B5EF4-FFF2-40B4-BE49-F238E27FC236}">
                <a16:creationId xmlns:a16="http://schemas.microsoft.com/office/drawing/2014/main" id="{0754098F-9588-42DC-A1D3-E44AF716DD77}"/>
              </a:ext>
            </a:extLst>
          </p:cNvPr>
          <p:cNvSpPr txBox="1">
            <a:spLocks/>
          </p:cNvSpPr>
          <p:nvPr/>
        </p:nvSpPr>
        <p:spPr>
          <a:xfrm>
            <a:off x="215131" y="-550259"/>
            <a:ext cx="11104041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Wingdings 2" panose="05020102010507070707" pitchFamily="18" charset="2"/>
              <a:buChar char=""/>
            </a:pPr>
            <a:r>
              <a:rPr lang="es-ES" sz="2800" b="0" dirty="0">
                <a:latin typeface="Unispace" panose="02000809060000020004" pitchFamily="49" charset="0"/>
              </a:rPr>
              <a:t>PROGRAMACIÓN EN BASE DE DATOS</a:t>
            </a:r>
            <a:endParaRPr lang="es-ES" sz="2800" dirty="0">
              <a:latin typeface="Unispace" panose="02000809060000020004" pitchFamily="49" charset="0"/>
            </a:endParaRPr>
          </a:p>
        </p:txBody>
      </p:sp>
      <p:sp>
        <p:nvSpPr>
          <p:cNvPr id="12" name="Título 13">
            <a:extLst>
              <a:ext uri="{FF2B5EF4-FFF2-40B4-BE49-F238E27FC236}">
                <a16:creationId xmlns:a16="http://schemas.microsoft.com/office/drawing/2014/main" id="{CBE402FF-6536-401C-B8CD-7B7A562B6045}"/>
              </a:ext>
            </a:extLst>
          </p:cNvPr>
          <p:cNvSpPr txBox="1">
            <a:spLocks/>
          </p:cNvSpPr>
          <p:nvPr/>
        </p:nvSpPr>
        <p:spPr>
          <a:xfrm>
            <a:off x="1159172" y="469038"/>
            <a:ext cx="10160000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s-ES" sz="2000" dirty="0">
                <a:latin typeface="Unispace" panose="02000809060000020004" pitchFamily="49" charset="0"/>
              </a:rPr>
              <a:t>Obtener el precio por producto.</a:t>
            </a:r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86E251DA-0420-4EBF-B296-EE049D82AC58}"/>
              </a:ext>
            </a:extLst>
          </p:cNvPr>
          <p:cNvSpPr txBox="1">
            <a:spLocks/>
          </p:cNvSpPr>
          <p:nvPr/>
        </p:nvSpPr>
        <p:spPr>
          <a:xfrm>
            <a:off x="3184569" y="-201093"/>
            <a:ext cx="5991095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s-ES" sz="2400" b="0" dirty="0" err="1">
                <a:latin typeface="Unispace" panose="02000809060000020004" pitchFamily="49" charset="0"/>
              </a:rPr>
              <a:t>Triggers</a:t>
            </a:r>
            <a:r>
              <a:rPr lang="es-ES" sz="2400" b="0" dirty="0">
                <a:latin typeface="Unispace" panose="02000809060000020004" pitchFamily="49" charset="0"/>
              </a:rPr>
              <a:t> y Funciones  </a:t>
            </a:r>
            <a:endParaRPr lang="es-ES" sz="2400" dirty="0">
              <a:latin typeface="Unispace" panose="0200080906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992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973" y="501179"/>
            <a:ext cx="7342622" cy="905315"/>
          </a:xfrm>
        </p:spPr>
        <p:txBody>
          <a:bodyPr rtlCol="0"/>
          <a:lstStyle/>
          <a:p>
            <a:pPr rtl="0"/>
            <a:r>
              <a:rPr lang="es-ES" dirty="0"/>
              <a:t>Sobre nosotros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156" y="1500546"/>
            <a:ext cx="7129810" cy="4695812"/>
          </a:xfrm>
        </p:spPr>
        <p:txBody>
          <a:bodyPr rtlCol="0">
            <a:normAutofit fontScale="47500" lnSpcReduction="20000"/>
          </a:bodyPr>
          <a:lstStyle/>
          <a:p>
            <a:pPr marL="0" indent="0" algn="just">
              <a:buNone/>
            </a:pPr>
            <a:r>
              <a:rPr lang="es-MX" sz="6700" dirty="0">
                <a:solidFill>
                  <a:schemeClr val="tx1">
                    <a:lumMod val="50000"/>
                  </a:schemeClr>
                </a:solidFill>
              </a:rPr>
              <a:t>Somos una empresa de servicios especializada en la ejecución de proyectos de infraestructura y desarrollo de Software.</a:t>
            </a:r>
          </a:p>
          <a:p>
            <a:pPr marL="0" indent="0" algn="just">
              <a:buNone/>
            </a:pPr>
            <a:br>
              <a:rPr lang="es-MX" sz="720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s-MX" sz="7200" dirty="0">
                <a:solidFill>
                  <a:schemeClr val="tx1">
                    <a:lumMod val="50000"/>
                  </a:schemeClr>
                </a:solidFill>
              </a:rPr>
              <a:t>Las organizaciones donde el uso de Bases de Datos es un factor determinante en la búsqueda de eficiencia operativa encontrarán en </a:t>
            </a:r>
            <a:r>
              <a:rPr lang="es-MX" sz="7200" dirty="0">
                <a:solidFill>
                  <a:schemeClr val="tx1">
                    <a:lumMod val="50000"/>
                  </a:schemeClr>
                </a:solidFill>
                <a:latin typeface="AR DESTINE" panose="02000000000000000000" pitchFamily="2" charset="0"/>
              </a:rPr>
              <a:t>DIMAC</a:t>
            </a:r>
            <a:r>
              <a:rPr lang="es-MX" sz="7200" dirty="0">
                <a:solidFill>
                  <a:schemeClr val="tx1">
                    <a:lumMod val="50000"/>
                  </a:schemeClr>
                </a:solidFill>
              </a:rPr>
              <a:t> la mejor opción para llevar a cabo sus proyectos de manera eficaz y repetible.</a:t>
            </a:r>
          </a:p>
          <a:p>
            <a:pPr marL="0" lvl="0" indent="0" rtl="0">
              <a:buNone/>
            </a:pPr>
            <a:endParaRPr lang="es-ES" dirty="0"/>
          </a:p>
        </p:txBody>
      </p:sp>
      <p:pic>
        <p:nvPicPr>
          <p:cNvPr id="13" name="Marcador de posición de imagen 12" title="Horizonte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23313" r="23313"/>
          <a:stretch/>
        </p:blipFill>
        <p:spPr/>
      </p:pic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2</a:t>
            </a:fld>
            <a:endParaRPr lang="es-E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18208CA-5241-409E-A045-6656FBCFC4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15" name="Rectángulo 14" descr="Apretón de manos">
            <a:extLst>
              <a:ext uri="{FF2B5EF4-FFF2-40B4-BE49-F238E27FC236}">
                <a16:creationId xmlns:a16="http://schemas.microsoft.com/office/drawing/2014/main" id="{8F4C767A-2186-412D-8F6D-2D587072DCB7}"/>
              </a:ext>
            </a:extLst>
          </p:cNvPr>
          <p:cNvSpPr/>
          <p:nvPr/>
        </p:nvSpPr>
        <p:spPr>
          <a:xfrm>
            <a:off x="4127254" y="661642"/>
            <a:ext cx="811430" cy="893603"/>
          </a:xfrm>
          <a:prstGeom prst="rect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20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9" name="Título 13">
            <a:extLst>
              <a:ext uri="{FF2B5EF4-FFF2-40B4-BE49-F238E27FC236}">
                <a16:creationId xmlns:a16="http://schemas.microsoft.com/office/drawing/2014/main" id="{F39A4115-38AC-4997-8B20-E80C771C5799}"/>
              </a:ext>
            </a:extLst>
          </p:cNvPr>
          <p:cNvSpPr txBox="1">
            <a:spLocks/>
          </p:cNvSpPr>
          <p:nvPr/>
        </p:nvSpPr>
        <p:spPr>
          <a:xfrm>
            <a:off x="3184569" y="-201093"/>
            <a:ext cx="5991095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s-ES" sz="2400" b="0" dirty="0" err="1">
                <a:latin typeface="Unispace" panose="02000809060000020004" pitchFamily="49" charset="0"/>
              </a:rPr>
              <a:t>Triggers</a:t>
            </a:r>
            <a:r>
              <a:rPr lang="es-ES" sz="2400" b="0" dirty="0">
                <a:latin typeface="Unispace" panose="02000809060000020004" pitchFamily="49" charset="0"/>
              </a:rPr>
              <a:t> y Funciones  </a:t>
            </a:r>
            <a:endParaRPr lang="es-ES" sz="2400" dirty="0">
              <a:latin typeface="Unispace" panose="02000809060000020004" pitchFamily="49" charset="0"/>
            </a:endParaRPr>
          </a:p>
        </p:txBody>
      </p:sp>
      <p:sp>
        <p:nvSpPr>
          <p:cNvPr id="10" name="Título 13">
            <a:extLst>
              <a:ext uri="{FF2B5EF4-FFF2-40B4-BE49-F238E27FC236}">
                <a16:creationId xmlns:a16="http://schemas.microsoft.com/office/drawing/2014/main" id="{0754098F-9588-42DC-A1D3-E44AF716DD77}"/>
              </a:ext>
            </a:extLst>
          </p:cNvPr>
          <p:cNvSpPr txBox="1">
            <a:spLocks/>
          </p:cNvSpPr>
          <p:nvPr/>
        </p:nvSpPr>
        <p:spPr>
          <a:xfrm>
            <a:off x="215131" y="-550259"/>
            <a:ext cx="11104041" cy="11941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Wingdings 2" panose="05020102010507070707" pitchFamily="18" charset="2"/>
              <a:buChar char=""/>
            </a:pPr>
            <a:r>
              <a:rPr lang="es-ES" sz="2800" b="0" dirty="0">
                <a:latin typeface="Unispace" panose="02000809060000020004" pitchFamily="49" charset="0"/>
              </a:rPr>
              <a:t>PROGRAMACIÓN EN BASE DE DATOS</a:t>
            </a:r>
            <a:endParaRPr lang="es-ES" sz="2800" dirty="0">
              <a:latin typeface="Unispace" panose="02000809060000020004" pitchFamily="49" charset="0"/>
            </a:endParaRPr>
          </a:p>
        </p:txBody>
      </p:sp>
      <p:sp>
        <p:nvSpPr>
          <p:cNvPr id="12" name="Título 13">
            <a:extLst>
              <a:ext uri="{FF2B5EF4-FFF2-40B4-BE49-F238E27FC236}">
                <a16:creationId xmlns:a16="http://schemas.microsoft.com/office/drawing/2014/main" id="{CBE402FF-6536-401C-B8CD-7B7A562B6045}"/>
              </a:ext>
            </a:extLst>
          </p:cNvPr>
          <p:cNvSpPr txBox="1">
            <a:spLocks/>
          </p:cNvSpPr>
          <p:nvPr/>
        </p:nvSpPr>
        <p:spPr>
          <a:xfrm>
            <a:off x="986971" y="419024"/>
            <a:ext cx="10160000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000" dirty="0">
                <a:latin typeface="Unispace" panose="02000809060000020004" pitchFamily="49" charset="0"/>
              </a:rPr>
              <a:t>Verificación de Stock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0C22077-17B5-4CAE-A09D-24DA13CE2F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62" t="9368" r="35729" b="3496"/>
          <a:stretch/>
        </p:blipFill>
        <p:spPr>
          <a:xfrm>
            <a:off x="2901796" y="1613126"/>
            <a:ext cx="6388407" cy="519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173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21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6F47CCA-8CFC-4906-9EC4-EF67559D4A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22" t="17284" r="30443" b="4869"/>
          <a:stretch/>
        </p:blipFill>
        <p:spPr>
          <a:xfrm>
            <a:off x="405008" y="1303448"/>
            <a:ext cx="7247191" cy="50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6E556E9-24F4-4544-AE4A-43A7D4808D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03" t="21270" r="19402" b="6973"/>
          <a:stretch/>
        </p:blipFill>
        <p:spPr>
          <a:xfrm>
            <a:off x="4270027" y="1707758"/>
            <a:ext cx="7516965" cy="410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ítulo 13">
            <a:extLst>
              <a:ext uri="{FF2B5EF4-FFF2-40B4-BE49-F238E27FC236}">
                <a16:creationId xmlns:a16="http://schemas.microsoft.com/office/drawing/2014/main" id="{4ACD078A-F438-4398-8389-95C0B2C8F7C5}"/>
              </a:ext>
            </a:extLst>
          </p:cNvPr>
          <p:cNvSpPr txBox="1">
            <a:spLocks/>
          </p:cNvSpPr>
          <p:nvPr/>
        </p:nvSpPr>
        <p:spPr>
          <a:xfrm>
            <a:off x="793316" y="-620491"/>
            <a:ext cx="11582396" cy="165903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0" dirty="0">
                <a:latin typeface="Unispace" panose="02000809060000020004" pitchFamily="49" charset="0"/>
              </a:rPr>
              <a:t>PRUEBAS DE CONEXIÓN BASE-PÁGINA</a:t>
            </a:r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893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22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Título 13">
            <a:extLst>
              <a:ext uri="{FF2B5EF4-FFF2-40B4-BE49-F238E27FC236}">
                <a16:creationId xmlns:a16="http://schemas.microsoft.com/office/drawing/2014/main" id="{FEDE527C-D5B6-46B2-B4EE-1FB621F6E7B1}"/>
              </a:ext>
            </a:extLst>
          </p:cNvPr>
          <p:cNvSpPr txBox="1">
            <a:spLocks/>
          </p:cNvSpPr>
          <p:nvPr/>
        </p:nvSpPr>
        <p:spPr>
          <a:xfrm>
            <a:off x="1184107" y="85134"/>
            <a:ext cx="9823785" cy="82951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0" dirty="0">
                <a:latin typeface="Unispace" panose="02000809060000020004" pitchFamily="49" charset="0"/>
              </a:rPr>
              <a:t>PRUEBAS DE CÁLIDAD EN PÁGINA</a:t>
            </a:r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8359CCD-9E4A-434D-9063-7245D60BA3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48" t="27833" r="58573" b="4191"/>
          <a:stretch/>
        </p:blipFill>
        <p:spPr>
          <a:xfrm>
            <a:off x="1184107" y="1409699"/>
            <a:ext cx="3683417" cy="46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89D64A64-3AAB-4A11-B721-3A23221811B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208" t="27228" r="55294" b="4630"/>
          <a:stretch/>
        </p:blipFill>
        <p:spPr>
          <a:xfrm>
            <a:off x="6388094" y="1409699"/>
            <a:ext cx="4214263" cy="46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0EF005E0-457E-41CE-9490-C411C8A0FCC6}"/>
              </a:ext>
            </a:extLst>
          </p:cNvPr>
          <p:cNvSpPr/>
          <p:nvPr/>
        </p:nvSpPr>
        <p:spPr>
          <a:xfrm>
            <a:off x="5245106" y="3114699"/>
            <a:ext cx="838200" cy="635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48552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23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Flecha: hacia abajo 12">
            <a:extLst>
              <a:ext uri="{FF2B5EF4-FFF2-40B4-BE49-F238E27FC236}">
                <a16:creationId xmlns:a16="http://schemas.microsoft.com/office/drawing/2014/main" id="{2CFBE7A3-F2EF-40F2-BB13-2393C023C30C}"/>
              </a:ext>
            </a:extLst>
          </p:cNvPr>
          <p:cNvSpPr/>
          <p:nvPr/>
        </p:nvSpPr>
        <p:spPr>
          <a:xfrm rot="5400000">
            <a:off x="9636991" y="5220732"/>
            <a:ext cx="556055" cy="6919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Título 13">
            <a:extLst>
              <a:ext uri="{FF2B5EF4-FFF2-40B4-BE49-F238E27FC236}">
                <a16:creationId xmlns:a16="http://schemas.microsoft.com/office/drawing/2014/main" id="{FEDE527C-D5B6-46B2-B4EE-1FB621F6E7B1}"/>
              </a:ext>
            </a:extLst>
          </p:cNvPr>
          <p:cNvSpPr txBox="1">
            <a:spLocks/>
          </p:cNvSpPr>
          <p:nvPr/>
        </p:nvSpPr>
        <p:spPr>
          <a:xfrm>
            <a:off x="1184107" y="85134"/>
            <a:ext cx="9823785" cy="82951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ES" dirty="0">
              <a:latin typeface="Unispace" panose="02000809060000020004" pitchFamily="49" charset="0"/>
            </a:endParaRPr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0591485E-F184-489D-8808-99086A08D09E}"/>
              </a:ext>
            </a:extLst>
          </p:cNvPr>
          <p:cNvSpPr txBox="1">
            <a:spLocks/>
          </p:cNvSpPr>
          <p:nvPr/>
        </p:nvSpPr>
        <p:spPr>
          <a:xfrm>
            <a:off x="3312264" y="229971"/>
            <a:ext cx="5567470" cy="71971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s-ES" b="0" dirty="0">
                <a:latin typeface="Unispace" panose="02000809060000020004" pitchFamily="49" charset="0"/>
              </a:rPr>
              <a:t>VISTAS FINALES </a:t>
            </a:r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77C6DF86-EE65-479E-A91C-DC331C2357D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412" t="28178" r="10412" b="4285"/>
          <a:stretch/>
        </p:blipFill>
        <p:spPr>
          <a:xfrm>
            <a:off x="390847" y="949681"/>
            <a:ext cx="11410304" cy="547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18" name="Título 13">
            <a:extLst>
              <a:ext uri="{FF2B5EF4-FFF2-40B4-BE49-F238E27FC236}">
                <a16:creationId xmlns:a16="http://schemas.microsoft.com/office/drawing/2014/main" id="{C2F7F0D3-4FAB-4A66-B1F0-7473917DF24B}"/>
              </a:ext>
            </a:extLst>
          </p:cNvPr>
          <p:cNvSpPr txBox="1">
            <a:spLocks/>
          </p:cNvSpPr>
          <p:nvPr/>
        </p:nvSpPr>
        <p:spPr>
          <a:xfrm>
            <a:off x="571553" y="810458"/>
            <a:ext cx="5567470" cy="71971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s-ES" sz="3000" b="0" dirty="0">
                <a:latin typeface="Unispace" panose="02000809060000020004" pitchFamily="49" charset="0"/>
              </a:rPr>
              <a:t>Interfaz</a:t>
            </a:r>
            <a:endParaRPr lang="es-ES" sz="3000" dirty="0">
              <a:latin typeface="Unispace" panose="02000809060000020004" pitchFamily="49" charset="0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FA9A05AF-FF35-4C78-9826-A3916B7BE54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0412" t="28601" r="11343" b="65171"/>
          <a:stretch/>
        </p:blipFill>
        <p:spPr>
          <a:xfrm>
            <a:off x="3759615" y="949681"/>
            <a:ext cx="8041536" cy="3598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8774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24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Título 13">
            <a:extLst>
              <a:ext uri="{FF2B5EF4-FFF2-40B4-BE49-F238E27FC236}">
                <a16:creationId xmlns:a16="http://schemas.microsoft.com/office/drawing/2014/main" id="{FEDE527C-D5B6-46B2-B4EE-1FB621F6E7B1}"/>
              </a:ext>
            </a:extLst>
          </p:cNvPr>
          <p:cNvSpPr txBox="1">
            <a:spLocks/>
          </p:cNvSpPr>
          <p:nvPr/>
        </p:nvSpPr>
        <p:spPr>
          <a:xfrm>
            <a:off x="1184107" y="85134"/>
            <a:ext cx="9823785" cy="82951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642B640-6BBF-451F-82B4-452A5CE3BB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89" t="43806" r="58884" b="13930"/>
          <a:stretch/>
        </p:blipFill>
        <p:spPr>
          <a:xfrm>
            <a:off x="7140740" y="1135971"/>
            <a:ext cx="3477985" cy="28970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7F9D8E11-6D4D-48DB-94D8-810A9C5A0E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89" t="32372" r="58884" b="32611"/>
          <a:stretch/>
        </p:blipFill>
        <p:spPr>
          <a:xfrm>
            <a:off x="7140741" y="4138612"/>
            <a:ext cx="3477985" cy="2400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05BA223F-1248-41A4-A672-0992179037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22" t="29514" r="57680" b="8603"/>
          <a:stretch/>
        </p:blipFill>
        <p:spPr>
          <a:xfrm>
            <a:off x="2428330" y="1607320"/>
            <a:ext cx="4011964" cy="471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ítulo 13">
            <a:extLst>
              <a:ext uri="{FF2B5EF4-FFF2-40B4-BE49-F238E27FC236}">
                <a16:creationId xmlns:a16="http://schemas.microsoft.com/office/drawing/2014/main" id="{2AA74245-A4A4-4244-B784-80352D49EDF7}"/>
              </a:ext>
            </a:extLst>
          </p:cNvPr>
          <p:cNvSpPr txBox="1">
            <a:spLocks/>
          </p:cNvSpPr>
          <p:nvPr/>
        </p:nvSpPr>
        <p:spPr>
          <a:xfrm>
            <a:off x="3312264" y="229971"/>
            <a:ext cx="5567470" cy="71971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Blip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</a:buBlip>
            </a:pPr>
            <a:r>
              <a:rPr lang="es-ES" b="0" dirty="0">
                <a:latin typeface="Unispace" panose="02000809060000020004" pitchFamily="49" charset="0"/>
              </a:rPr>
              <a:t>VISTAS FINALES </a:t>
            </a:r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19" name="Título 13">
            <a:extLst>
              <a:ext uri="{FF2B5EF4-FFF2-40B4-BE49-F238E27FC236}">
                <a16:creationId xmlns:a16="http://schemas.microsoft.com/office/drawing/2014/main" id="{0AB353EB-B004-4F5C-9958-67BC4C0A3F95}"/>
              </a:ext>
            </a:extLst>
          </p:cNvPr>
          <p:cNvSpPr txBox="1">
            <a:spLocks/>
          </p:cNvSpPr>
          <p:nvPr/>
        </p:nvSpPr>
        <p:spPr>
          <a:xfrm>
            <a:off x="571553" y="810458"/>
            <a:ext cx="5567470" cy="71971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s-ES" sz="3000" b="0" dirty="0">
                <a:latin typeface="Unispace" panose="02000809060000020004" pitchFamily="49" charset="0"/>
              </a:rPr>
              <a:t>Interfaz</a:t>
            </a:r>
            <a:endParaRPr lang="es-ES" sz="3000" dirty="0">
              <a:latin typeface="Unispace" panose="0200080906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25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Título 13">
            <a:extLst>
              <a:ext uri="{FF2B5EF4-FFF2-40B4-BE49-F238E27FC236}">
                <a16:creationId xmlns:a16="http://schemas.microsoft.com/office/drawing/2014/main" id="{FEDE527C-D5B6-46B2-B4EE-1FB621F6E7B1}"/>
              </a:ext>
            </a:extLst>
          </p:cNvPr>
          <p:cNvSpPr txBox="1">
            <a:spLocks/>
          </p:cNvSpPr>
          <p:nvPr/>
        </p:nvSpPr>
        <p:spPr>
          <a:xfrm>
            <a:off x="1184107" y="85134"/>
            <a:ext cx="9823785" cy="82951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8359CCD-9E4A-434D-9063-7245D60BA3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60" t="27988" r="58493" b="4191"/>
          <a:stretch/>
        </p:blipFill>
        <p:spPr>
          <a:xfrm>
            <a:off x="1917790" y="1839069"/>
            <a:ext cx="3664690" cy="432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899BAEF0-1243-40EC-8A29-DEF4C4040E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53" t="43541" r="59156" b="5958"/>
          <a:stretch/>
        </p:blipFill>
        <p:spPr>
          <a:xfrm>
            <a:off x="6686291" y="1911069"/>
            <a:ext cx="4187892" cy="424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ítulo 13">
            <a:extLst>
              <a:ext uri="{FF2B5EF4-FFF2-40B4-BE49-F238E27FC236}">
                <a16:creationId xmlns:a16="http://schemas.microsoft.com/office/drawing/2014/main" id="{2AA74245-A4A4-4244-B784-80352D49EDF7}"/>
              </a:ext>
            </a:extLst>
          </p:cNvPr>
          <p:cNvSpPr txBox="1">
            <a:spLocks/>
          </p:cNvSpPr>
          <p:nvPr/>
        </p:nvSpPr>
        <p:spPr>
          <a:xfrm>
            <a:off x="3312264" y="229971"/>
            <a:ext cx="5567470" cy="71971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</a:pPr>
            <a:r>
              <a:rPr lang="es-ES" b="0" dirty="0">
                <a:latin typeface="Unispace" panose="02000809060000020004" pitchFamily="49" charset="0"/>
              </a:rPr>
              <a:t>VISTAS FINALES </a:t>
            </a:r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4B1980A5-6798-445D-A55C-EBB966B9BD76}"/>
              </a:ext>
            </a:extLst>
          </p:cNvPr>
          <p:cNvSpPr txBox="1">
            <a:spLocks/>
          </p:cNvSpPr>
          <p:nvPr/>
        </p:nvSpPr>
        <p:spPr>
          <a:xfrm>
            <a:off x="571553" y="810458"/>
            <a:ext cx="5567470" cy="71971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s-ES" sz="3000" b="0" dirty="0">
                <a:latin typeface="Unispace" panose="02000809060000020004" pitchFamily="49" charset="0"/>
              </a:rPr>
              <a:t>Interfaz Cliente </a:t>
            </a:r>
            <a:endParaRPr lang="es-ES" sz="3000" dirty="0">
              <a:latin typeface="Unispace" panose="0200080906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08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26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Título 13">
            <a:extLst>
              <a:ext uri="{FF2B5EF4-FFF2-40B4-BE49-F238E27FC236}">
                <a16:creationId xmlns:a16="http://schemas.microsoft.com/office/drawing/2014/main" id="{FEDE527C-D5B6-46B2-B4EE-1FB621F6E7B1}"/>
              </a:ext>
            </a:extLst>
          </p:cNvPr>
          <p:cNvSpPr txBox="1">
            <a:spLocks/>
          </p:cNvSpPr>
          <p:nvPr/>
        </p:nvSpPr>
        <p:spPr>
          <a:xfrm>
            <a:off x="1184107" y="85134"/>
            <a:ext cx="9823785" cy="82951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68F7642-D592-4051-A2F4-BFADADC1D4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5" t="32108" r="70997" b="16055"/>
          <a:stretch/>
        </p:blipFill>
        <p:spPr>
          <a:xfrm>
            <a:off x="1489811" y="1941491"/>
            <a:ext cx="3693461" cy="410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ítulo 13">
            <a:extLst>
              <a:ext uri="{FF2B5EF4-FFF2-40B4-BE49-F238E27FC236}">
                <a16:creationId xmlns:a16="http://schemas.microsoft.com/office/drawing/2014/main" id="{2AA74245-A4A4-4244-B784-80352D49EDF7}"/>
              </a:ext>
            </a:extLst>
          </p:cNvPr>
          <p:cNvSpPr txBox="1">
            <a:spLocks/>
          </p:cNvSpPr>
          <p:nvPr/>
        </p:nvSpPr>
        <p:spPr>
          <a:xfrm>
            <a:off x="3312264" y="229971"/>
            <a:ext cx="5567470" cy="71971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s-ES" b="0" dirty="0">
                <a:latin typeface="Unispace" panose="02000809060000020004" pitchFamily="49" charset="0"/>
              </a:rPr>
              <a:t>VISTAS FINALES </a:t>
            </a:r>
            <a:endParaRPr lang="es-ES" dirty="0">
              <a:latin typeface="Unispace" panose="02000809060000020004" pitchFamily="49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4B1980A5-6798-445D-A55C-EBB966B9BD76}"/>
              </a:ext>
            </a:extLst>
          </p:cNvPr>
          <p:cNvSpPr txBox="1">
            <a:spLocks/>
          </p:cNvSpPr>
          <p:nvPr/>
        </p:nvSpPr>
        <p:spPr>
          <a:xfrm>
            <a:off x="571553" y="810458"/>
            <a:ext cx="5567470" cy="71971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s-ES" sz="3000" b="0" dirty="0">
                <a:latin typeface="Unispace" panose="02000809060000020004" pitchFamily="49" charset="0"/>
              </a:rPr>
              <a:t>Interfaz Empleado </a:t>
            </a:r>
            <a:endParaRPr lang="es-ES" sz="3000" dirty="0">
              <a:latin typeface="Unispace" panose="02000809060000020004" pitchFamily="49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1F1CCE9-0E89-4768-9F49-3BBF78924CE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3710" t="38384" r="58969" b="12457"/>
          <a:stretch/>
        </p:blipFill>
        <p:spPr>
          <a:xfrm>
            <a:off x="6683009" y="1612853"/>
            <a:ext cx="3914602" cy="39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C95EE12-1C41-489F-9824-E9E421EA9D7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9712" t="27131" r="64059" b="66555"/>
          <a:stretch/>
        </p:blipFill>
        <p:spPr>
          <a:xfrm>
            <a:off x="6325707" y="5725070"/>
            <a:ext cx="4735163" cy="6408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3030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ción de imagen 11" title="Horizonte">
            <a:extLst>
              <a:ext uri="{FF2B5EF4-FFF2-40B4-BE49-F238E27FC236}">
                <a16:creationId xmlns:a16="http://schemas.microsoft.com/office/drawing/2014/main" id="{6B070BD8-8610-4F64-A93A-41F46C39ECA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9408" b="9408"/>
          <a:stretch>
            <a:fillRect/>
          </a:stretch>
        </p:blipFill>
        <p:spPr>
          <a:xfrm>
            <a:off x="0" y="0"/>
            <a:ext cx="12355601" cy="685800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0AC4DC2-A8C9-4138-B61D-BA9B730F86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85632" y="87682"/>
            <a:ext cx="1606368" cy="186637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0BAA7E0-115A-4FE0-B21B-4D98E5614452}"/>
              </a:ext>
            </a:extLst>
          </p:cNvPr>
          <p:cNvSpPr txBox="1"/>
          <p:nvPr/>
        </p:nvSpPr>
        <p:spPr>
          <a:xfrm>
            <a:off x="1694430" y="2480153"/>
            <a:ext cx="88031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6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8F8F8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AR DESTINE" panose="02000000000000000000" pitchFamily="2" charset="0"/>
              </a:rPr>
              <a:t>DEMOSTRACIÓN</a:t>
            </a:r>
          </a:p>
        </p:txBody>
      </p:sp>
    </p:spTree>
    <p:extLst>
      <p:ext uri="{BB962C8B-B14F-4D97-AF65-F5344CB8AC3E}">
        <p14:creationId xmlns:p14="http://schemas.microsoft.com/office/powerpoint/2010/main" val="2009224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arcador de posición de imagen 16" title="Imagen de edificio">
            <a:extLst>
              <a:ext uri="{FF2B5EF4-FFF2-40B4-BE49-F238E27FC236}">
                <a16:creationId xmlns:a16="http://schemas.microsoft.com/office/drawing/2014/main" id="{BA026684-ED32-4C82-8EFB-03E9E047EA3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784" r="20784"/>
          <a:stretch>
            <a:fillRect/>
          </a:stretch>
        </p:blipFill>
        <p:spPr>
          <a:xfrm>
            <a:off x="1423642" y="1073668"/>
            <a:ext cx="4116368" cy="4774990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8B6C5EAB-81FF-4827-A160-22F4363C61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/>
              <a:t>Muchas </a:t>
            </a:r>
            <a:r>
              <a:rPr lang="es-ES" b="0" dirty="0"/>
              <a:t>gracias.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B6611344-9447-438E-873C-299AF4110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DIMAC </a:t>
            </a:r>
            <a:r>
              <a:rPr lang="es-ES" sz="1400" dirty="0"/>
              <a:t>TECHNOLOGY &amp; DESIGN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7A3FB895-3D21-4707-8EDE-3F825906DE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s-ES" dirty="0"/>
              <a:t>55 1798 2173</a:t>
            </a:r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A0B41C33-430D-4B31-A546-F856469194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es-ES" dirty="0"/>
              <a:t>contactodimac@grupodimac.com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E62065D0-127B-4884-9760-D1FFEC38A6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es-ES" dirty="0"/>
              <a:t>www.dimactechnology.com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EA133FB-3E46-4571-9711-FCC278639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3451" y="1344213"/>
            <a:ext cx="4295238" cy="49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55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74CED4FC-B883-470E-8D8B-9A072EC2E9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7" name="hi-tech-intro-background-hd-motion-graphics-animations-hd-futuristic-hud-motion-backgrounds-loop">
            <a:hlinkClick r:id="" action="ppaction://media"/>
            <a:extLst>
              <a:ext uri="{FF2B5EF4-FFF2-40B4-BE49-F238E27FC236}">
                <a16:creationId xmlns:a16="http://schemas.microsoft.com/office/drawing/2014/main" id="{5CCD4D60-56B7-49C2-A5CE-AD5A42BD3BC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1454" end="1189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20-amazing-logo-animations">
            <a:hlinkClick r:id="" action="ppaction://media"/>
            <a:extLst>
              <a:ext uri="{FF2B5EF4-FFF2-40B4-BE49-F238E27FC236}">
                <a16:creationId xmlns:a16="http://schemas.microsoft.com/office/drawing/2014/main" id="{539B4A67-2085-4279-93E9-7D2AECA8FFF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50100" end="139316"/>
                  <p14:bmkLst>
                    <p14:bmk name="Marcador 1" time="49900"/>
                  </p14:bmkLst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255FBBA-2D33-4EAE-B5D1-36722F986F13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</a:blip>
          <a:stretch>
            <a:fillRect/>
          </a:stretch>
        </p:blipFill>
        <p:spPr>
          <a:xfrm>
            <a:off x="3238333" y="4779000"/>
            <a:ext cx="5715334" cy="18000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F3C6C82-B24B-40D4-AE9D-F5A00EF448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53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3351495" y="279000"/>
            <a:ext cx="5489010" cy="450000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F3B5AF33-4D63-4D3B-955F-247DD0E62F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38333" y="4753200"/>
            <a:ext cx="5715334" cy="1800000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6D363D5C-692A-416E-B633-5B3224489D47}"/>
              </a:ext>
            </a:extLst>
          </p:cNvPr>
          <p:cNvCxnSpPr>
            <a:cxnSpLocks/>
          </p:cNvCxnSpPr>
          <p:nvPr/>
        </p:nvCxnSpPr>
        <p:spPr>
          <a:xfrm>
            <a:off x="4807324" y="3623983"/>
            <a:ext cx="1015252" cy="584946"/>
          </a:xfrm>
          <a:prstGeom prst="line">
            <a:avLst/>
          </a:prstGeom>
          <a:ln>
            <a:solidFill>
              <a:srgbClr val="BBCBDC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8550225-5C60-40C4-B587-4F4523E40B97}"/>
              </a:ext>
            </a:extLst>
          </p:cNvPr>
          <p:cNvSpPr/>
          <p:nvPr/>
        </p:nvSpPr>
        <p:spPr>
          <a:xfrm rot="1814236">
            <a:off x="4627079" y="3764003"/>
            <a:ext cx="1575125" cy="208714"/>
          </a:xfrm>
          <a:prstGeom prst="rect">
            <a:avLst/>
          </a:prstGeom>
          <a:solidFill>
            <a:srgbClr val="BBCBDC"/>
          </a:solidFill>
          <a:ln>
            <a:solidFill>
              <a:srgbClr val="BBCB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F200CFE1-F85A-4517-981A-5CFC3B822A90}"/>
              </a:ext>
            </a:extLst>
          </p:cNvPr>
          <p:cNvSpPr/>
          <p:nvPr/>
        </p:nvSpPr>
        <p:spPr>
          <a:xfrm rot="19665302">
            <a:off x="5953689" y="4031983"/>
            <a:ext cx="489256" cy="208714"/>
          </a:xfrm>
          <a:prstGeom prst="rect">
            <a:avLst/>
          </a:prstGeom>
          <a:solidFill>
            <a:srgbClr val="BBCBDC"/>
          </a:solidFill>
          <a:ln>
            <a:solidFill>
              <a:srgbClr val="BBCB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BDFF837B-1647-423B-9238-47A01D653E53}"/>
              </a:ext>
            </a:extLst>
          </p:cNvPr>
          <p:cNvSpPr/>
          <p:nvPr/>
        </p:nvSpPr>
        <p:spPr>
          <a:xfrm rot="1785222">
            <a:off x="4028090" y="3956107"/>
            <a:ext cx="2074424" cy="220607"/>
          </a:xfrm>
          <a:prstGeom prst="rect">
            <a:avLst/>
          </a:prstGeom>
          <a:solidFill>
            <a:srgbClr val="087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Triángulo isósceles 21">
            <a:extLst>
              <a:ext uri="{FF2B5EF4-FFF2-40B4-BE49-F238E27FC236}">
                <a16:creationId xmlns:a16="http://schemas.microsoft.com/office/drawing/2014/main" id="{6E1F0523-BFF3-47B2-A258-3AB6EFCC5495}"/>
              </a:ext>
            </a:extLst>
          </p:cNvPr>
          <p:cNvSpPr/>
          <p:nvPr/>
        </p:nvSpPr>
        <p:spPr>
          <a:xfrm rot="8871478">
            <a:off x="5808917" y="4469778"/>
            <a:ext cx="306932" cy="297580"/>
          </a:xfrm>
          <a:prstGeom prst="triangle">
            <a:avLst/>
          </a:prstGeom>
          <a:solidFill>
            <a:srgbClr val="087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36571C-C91F-4ACC-A8C4-D29FBBC44512}"/>
              </a:ext>
            </a:extLst>
          </p:cNvPr>
          <p:cNvSpPr/>
          <p:nvPr/>
        </p:nvSpPr>
        <p:spPr>
          <a:xfrm rot="1785222">
            <a:off x="4064077" y="3825118"/>
            <a:ext cx="2074424" cy="220607"/>
          </a:xfrm>
          <a:prstGeom prst="rect">
            <a:avLst/>
          </a:prstGeom>
          <a:solidFill>
            <a:srgbClr val="087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E6251AA4-9388-4F5F-960E-F6E1F1084596}"/>
              </a:ext>
            </a:extLst>
          </p:cNvPr>
          <p:cNvSpPr/>
          <p:nvPr/>
        </p:nvSpPr>
        <p:spPr>
          <a:xfrm rot="1814236">
            <a:off x="4828304" y="3527032"/>
            <a:ext cx="1575125" cy="208714"/>
          </a:xfrm>
          <a:prstGeom prst="rect">
            <a:avLst/>
          </a:prstGeom>
          <a:solidFill>
            <a:srgbClr val="BBCBDC"/>
          </a:solidFill>
          <a:ln>
            <a:solidFill>
              <a:srgbClr val="BBCB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5647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cmd type="call" cmd="playFrom(0)">
                                      <p:cBhvr>
                                        <p:cTn id="8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4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36" dur="1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video>
              <p:cMediaNode vol="80000">
                <p:cTn id="4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18" grpId="0" animBg="1"/>
      <p:bldP spid="25" grpId="0" animBg="1"/>
      <p:bldP spid="20" grpId="0" animBg="1"/>
      <p:bldP spid="22" grpId="0" animBg="1"/>
      <p:bldP spid="30" grpId="0" animBg="1"/>
      <p:bldP spid="3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ítulo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303" y="-328676"/>
            <a:ext cx="7342622" cy="1215566"/>
          </a:xfrm>
        </p:spPr>
        <p:txBody>
          <a:bodyPr rtlCol="0"/>
          <a:lstStyle/>
          <a:p>
            <a:pPr rtl="0"/>
            <a:r>
              <a:rPr lang="es-ES" dirty="0"/>
              <a:t>Nuestro Equipo</a:t>
            </a:r>
            <a:endParaRPr lang="es-ES" b="0" dirty="0"/>
          </a:p>
        </p:txBody>
      </p:sp>
      <p:pic>
        <p:nvPicPr>
          <p:cNvPr id="59" name="Marcador de posición de imagen 58" title="Edificios">
            <a:extLst>
              <a:ext uri="{FF2B5EF4-FFF2-40B4-BE49-F238E27FC236}">
                <a16:creationId xmlns:a16="http://schemas.microsoft.com/office/drawing/2014/main" id="{3FCCC668-2247-4814-9CC5-9C5D4B447AA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3492" r="13492"/>
          <a:stretch>
            <a:fillRect/>
          </a:stretch>
        </p:blipFill>
        <p:spPr>
          <a:xfrm>
            <a:off x="6718637" y="1929009"/>
            <a:ext cx="5473363" cy="4928991"/>
          </a:xfrm>
        </p:spPr>
      </p:pic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3</a:t>
            </a:fld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FD72EA7-D573-430C-BD49-7D3FCC0A6FA1}"/>
              </a:ext>
            </a:extLst>
          </p:cNvPr>
          <p:cNvSpPr/>
          <p:nvPr/>
        </p:nvSpPr>
        <p:spPr>
          <a:xfrm>
            <a:off x="11046941" y="136525"/>
            <a:ext cx="926756" cy="72844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 descr="Grupo">
            <a:extLst>
              <a:ext uri="{FF2B5EF4-FFF2-40B4-BE49-F238E27FC236}">
                <a16:creationId xmlns:a16="http://schemas.microsoft.com/office/drawing/2014/main" id="{42BC816A-CC85-4774-A12D-DE50D0A8A876}"/>
              </a:ext>
            </a:extLst>
          </p:cNvPr>
          <p:cNvSpPr/>
          <p:nvPr/>
        </p:nvSpPr>
        <p:spPr>
          <a:xfrm>
            <a:off x="4159549" y="136525"/>
            <a:ext cx="937292" cy="906083"/>
          </a:xfrm>
          <a:prstGeom prst="rect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-998868"/>
              <a:satOff val="-440"/>
              <a:lumOff val="1177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s-MX"/>
          </a:p>
        </p:txBody>
      </p:sp>
      <p:pic>
        <p:nvPicPr>
          <p:cNvPr id="1026" name="Picture 2" descr="La imagen puede contener: 2 personas, incluido Mauricio Barrientos Veana, personas sonriendo, personas de pie e interior">
            <a:extLst>
              <a:ext uri="{FF2B5EF4-FFF2-40B4-BE49-F238E27FC236}">
                <a16:creationId xmlns:a16="http://schemas.microsoft.com/office/drawing/2014/main" id="{27130E8A-02E6-4C14-AA6C-F46D610C49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15" r="36788" b="48493"/>
          <a:stretch/>
        </p:blipFill>
        <p:spPr bwMode="auto">
          <a:xfrm>
            <a:off x="1282197" y="4055676"/>
            <a:ext cx="1741281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3E56F6E-32F4-4890-B06E-7FA4F312DAF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1998"/>
          <a:stretch/>
        </p:blipFill>
        <p:spPr>
          <a:xfrm>
            <a:off x="4765743" y="4061015"/>
            <a:ext cx="1559958" cy="1980000"/>
          </a:xfrm>
          <a:prstGeom prst="rect">
            <a:avLst/>
          </a:prstGeom>
        </p:spPr>
      </p:pic>
      <p:pic>
        <p:nvPicPr>
          <p:cNvPr id="1030" name="Picture 6" descr="La imagen puede contener: 2 personas, incluido Diego Vivanco">
            <a:extLst>
              <a:ext uri="{FF2B5EF4-FFF2-40B4-BE49-F238E27FC236}">
                <a16:creationId xmlns:a16="http://schemas.microsoft.com/office/drawing/2014/main" id="{03BA4DA3-DD8E-44A5-97C1-41B000F76B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308" t="10787" r="15432" b="38749"/>
          <a:stretch/>
        </p:blipFill>
        <p:spPr bwMode="auto">
          <a:xfrm>
            <a:off x="4776066" y="1352091"/>
            <a:ext cx="1549635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La imagen puede contener: Christian Otero">
            <a:extLst>
              <a:ext uri="{FF2B5EF4-FFF2-40B4-BE49-F238E27FC236}">
                <a16:creationId xmlns:a16="http://schemas.microsoft.com/office/drawing/2014/main" id="{A35072E7-FD6B-4C6F-B7A7-6C59BC2BAB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91" t="19110" r="31731" b="36891"/>
          <a:stretch/>
        </p:blipFill>
        <p:spPr bwMode="auto">
          <a:xfrm>
            <a:off x="1299518" y="1299480"/>
            <a:ext cx="1723960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7561CC7-EE6B-49B1-B18A-D1C5FE03424B}"/>
              </a:ext>
            </a:extLst>
          </p:cNvPr>
          <p:cNvSpPr txBox="1"/>
          <p:nvPr/>
        </p:nvSpPr>
        <p:spPr>
          <a:xfrm>
            <a:off x="703244" y="3343286"/>
            <a:ext cx="2916505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latin typeface="Unispace" panose="02000809060000020004" pitchFamily="49" charset="0"/>
              </a:rPr>
              <a:t>Otero García Christian</a:t>
            </a:r>
            <a:br>
              <a:rPr lang="es-MX" sz="1400" dirty="0">
                <a:latin typeface="Unispace" panose="02000809060000020004" pitchFamily="49" charset="0"/>
              </a:rPr>
            </a:br>
            <a:r>
              <a:rPr lang="es-MX" sz="1400" dirty="0">
                <a:latin typeface="Unispace" panose="02000809060000020004" pitchFamily="49" charset="0"/>
              </a:rPr>
              <a:t>Gerente del Proyecto</a:t>
            </a:r>
          </a:p>
          <a:p>
            <a:endParaRPr lang="es-MX" dirty="0"/>
          </a:p>
          <a:p>
            <a:endParaRPr lang="es-MX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37904C0-5E1F-4B78-9F97-E9FE691E2EDF}"/>
              </a:ext>
            </a:extLst>
          </p:cNvPr>
          <p:cNvSpPr txBox="1"/>
          <p:nvPr/>
        </p:nvSpPr>
        <p:spPr>
          <a:xfrm>
            <a:off x="4183486" y="6035675"/>
            <a:ext cx="2968876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latin typeface="Unispace" panose="02000809060000020004" pitchFamily="49" charset="0"/>
              </a:rPr>
              <a:t>Aguilera Ortiz Alfredo</a:t>
            </a:r>
            <a:br>
              <a:rPr lang="es-MX" sz="1600" dirty="0">
                <a:latin typeface="Unispace" panose="02000809060000020004" pitchFamily="49" charset="0"/>
              </a:rPr>
            </a:br>
            <a:r>
              <a:rPr lang="es-MX" sz="1400" dirty="0">
                <a:latin typeface="Unispace" panose="02000809060000020004" pitchFamily="49" charset="0"/>
              </a:rPr>
              <a:t>Desarrollador Web</a:t>
            </a:r>
          </a:p>
          <a:p>
            <a:endParaRPr lang="es-MX" dirty="0"/>
          </a:p>
          <a:p>
            <a:endParaRPr lang="es-MX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4A43B39-EF34-4660-9346-F7195DDBCD58}"/>
              </a:ext>
            </a:extLst>
          </p:cNvPr>
          <p:cNvSpPr txBox="1"/>
          <p:nvPr/>
        </p:nvSpPr>
        <p:spPr>
          <a:xfrm>
            <a:off x="3694040" y="3338670"/>
            <a:ext cx="408462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latin typeface="Unispace" panose="02000809060000020004" pitchFamily="49" charset="0"/>
              </a:rPr>
              <a:t>Vivanco Quintanar Diego Armando</a:t>
            </a:r>
          </a:p>
          <a:p>
            <a:pPr algn="ctr"/>
            <a:r>
              <a:rPr lang="es-MX" sz="1400" dirty="0">
                <a:latin typeface="Unispace" panose="02000809060000020004" pitchFamily="49" charset="0"/>
              </a:rPr>
              <a:t>Analista </a:t>
            </a:r>
          </a:p>
          <a:p>
            <a:endParaRPr lang="es-MX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FA00204-CD26-4278-8622-95D1E7063BBE}"/>
              </a:ext>
            </a:extLst>
          </p:cNvPr>
          <p:cNvSpPr txBox="1"/>
          <p:nvPr/>
        </p:nvSpPr>
        <p:spPr>
          <a:xfrm>
            <a:off x="176295" y="6066452"/>
            <a:ext cx="3953083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latin typeface="Unispace" panose="02000809060000020004" pitchFamily="49" charset="0"/>
              </a:rPr>
              <a:t>Barrientos </a:t>
            </a:r>
            <a:r>
              <a:rPr lang="es-MX" sz="1600" dirty="0" err="1">
                <a:latin typeface="Unispace" panose="02000809060000020004" pitchFamily="49" charset="0"/>
              </a:rPr>
              <a:t>Veana</a:t>
            </a:r>
            <a:r>
              <a:rPr lang="es-MX" sz="1600" dirty="0">
                <a:latin typeface="Unispace" panose="02000809060000020004" pitchFamily="49" charset="0"/>
              </a:rPr>
              <a:t> Luis Mauricio</a:t>
            </a:r>
            <a:br>
              <a:rPr lang="es-MX" dirty="0"/>
            </a:br>
            <a:r>
              <a:rPr lang="es-MX" sz="1400" b="1" dirty="0">
                <a:latin typeface="Unispace" panose="02000809060000020004" pitchFamily="49" charset="0"/>
              </a:rPr>
              <a:t>Diseñador</a:t>
            </a:r>
            <a:endParaRPr lang="es-MX" sz="1600" b="1" dirty="0">
              <a:latin typeface="Unispace" panose="02000809060000020004" pitchFamily="49" charset="0"/>
            </a:endParaRPr>
          </a:p>
          <a:p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05466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/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arcador de número de diapositiva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es-ES" smtClean="0"/>
              <a:pPr rtl="0"/>
              <a:t>4</a:t>
            </a:fld>
            <a:endParaRPr lang="es-ES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CE847AB-3855-49BE-AFB2-7BA79F98ADAF}"/>
              </a:ext>
            </a:extLst>
          </p:cNvPr>
          <p:cNvSpPr/>
          <p:nvPr/>
        </p:nvSpPr>
        <p:spPr>
          <a:xfrm>
            <a:off x="10985157" y="136525"/>
            <a:ext cx="988540" cy="603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902A762-8794-41F2-BC86-BFA01777A7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A974320-BBE4-4BA8-92AA-5542B0AF81B9}"/>
              </a:ext>
            </a:extLst>
          </p:cNvPr>
          <p:cNvSpPr txBox="1"/>
          <p:nvPr/>
        </p:nvSpPr>
        <p:spPr>
          <a:xfrm>
            <a:off x="906615" y="303448"/>
            <a:ext cx="1093883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000" b="1" dirty="0">
                <a:solidFill>
                  <a:schemeClr val="tx2">
                    <a:lumMod val="10000"/>
                  </a:schemeClr>
                </a:solidFill>
                <a:latin typeface="Unispace" panose="02000809060000020004" pitchFamily="49" charset="0"/>
              </a:rPr>
              <a:t>HERRAMIENTAS DE DESARROLLO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8D8CB8D-740E-4E61-B6C2-C6262E1F9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609" y="1684452"/>
            <a:ext cx="4009951" cy="1744548"/>
          </a:xfrm>
          <a:prstGeom prst="rect">
            <a:avLst/>
          </a:prstGeom>
        </p:spPr>
      </p:pic>
      <p:pic>
        <p:nvPicPr>
          <p:cNvPr id="9" name="Picture 4" descr="Dia (software) - Wikipedia">
            <a:extLst>
              <a:ext uri="{FF2B5EF4-FFF2-40B4-BE49-F238E27FC236}">
                <a16:creationId xmlns:a16="http://schemas.microsoft.com/office/drawing/2014/main" id="{1B0E14DE-2EED-44AE-AE84-25FF6DA61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374" y="4299310"/>
            <a:ext cx="1748475" cy="174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274E994-BDE6-46CC-8E26-FA3A0B0974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8989" y="4504366"/>
            <a:ext cx="3847062" cy="1468295"/>
          </a:xfrm>
          <a:prstGeom prst="rect">
            <a:avLst/>
          </a:prstGeom>
        </p:spPr>
      </p:pic>
      <p:pic>
        <p:nvPicPr>
          <p:cNvPr id="12" name="Picture 8" descr="EDB PostgreSQL | EnterpriseDB">
            <a:extLst>
              <a:ext uri="{FF2B5EF4-FFF2-40B4-BE49-F238E27FC236}">
                <a16:creationId xmlns:a16="http://schemas.microsoft.com/office/drawing/2014/main" id="{1B535522-F84C-451F-B17C-5DF5ED73C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989" y="1381988"/>
            <a:ext cx="3737404" cy="2669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7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arcador de número de diapositiva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es-ES" smtClean="0"/>
              <a:pPr rtl="0"/>
              <a:t>5</a:t>
            </a:fld>
            <a:endParaRPr lang="es-ES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CE847AB-3855-49BE-AFB2-7BA79F98ADAF}"/>
              </a:ext>
            </a:extLst>
          </p:cNvPr>
          <p:cNvSpPr/>
          <p:nvPr/>
        </p:nvSpPr>
        <p:spPr>
          <a:xfrm>
            <a:off x="10985157" y="136525"/>
            <a:ext cx="988540" cy="603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902A762-8794-41F2-BC86-BFA01777A7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DF54EB03-6058-4673-BB3B-457310CA583B}"/>
              </a:ext>
            </a:extLst>
          </p:cNvPr>
          <p:cNvSpPr txBox="1"/>
          <p:nvPr/>
        </p:nvSpPr>
        <p:spPr>
          <a:xfrm>
            <a:off x="2966892" y="782042"/>
            <a:ext cx="62582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000" dirty="0">
                <a:solidFill>
                  <a:srgbClr val="000000"/>
                </a:solidFill>
                <a:latin typeface="Unispace" panose="02000809060000020004" pitchFamily="49" charset="0"/>
              </a:rPr>
              <a:t>ANÁLISIS DE REQUERIMIENTOS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D63E5C69-A525-48A6-9F12-D61272C9B5B1}"/>
              </a:ext>
            </a:extLst>
          </p:cNvPr>
          <p:cNvSpPr/>
          <p:nvPr/>
        </p:nvSpPr>
        <p:spPr>
          <a:xfrm>
            <a:off x="674915" y="1274644"/>
            <a:ext cx="1084216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s-MX" sz="2400" dirty="0">
              <a:solidFill>
                <a:srgbClr val="000000"/>
              </a:solidFill>
            </a:endParaRPr>
          </a:p>
          <a:p>
            <a:pPr algn="just"/>
            <a:r>
              <a:rPr lang="es-MX" sz="2400" dirty="0">
                <a:solidFill>
                  <a:srgbClr val="000000"/>
                </a:solidFill>
              </a:rPr>
              <a:t>Se desea tener almacenados </a:t>
            </a:r>
            <a:r>
              <a:rPr lang="es-MX" sz="2400" b="1" dirty="0">
                <a:solidFill>
                  <a:srgbClr val="000000"/>
                </a:solidFill>
              </a:rPr>
              <a:t>razón social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domicilio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nombre</a:t>
            </a:r>
            <a:r>
              <a:rPr lang="es-MX" sz="2400" dirty="0">
                <a:solidFill>
                  <a:srgbClr val="000000"/>
                </a:solidFill>
              </a:rPr>
              <a:t> y </a:t>
            </a:r>
            <a:r>
              <a:rPr lang="es-MX" sz="2400" b="1" dirty="0">
                <a:solidFill>
                  <a:srgbClr val="000000"/>
                </a:solidFill>
              </a:rPr>
              <a:t>teléfonos de los proveedores.</a:t>
            </a:r>
            <a:r>
              <a:rPr lang="es-MX" sz="2400" dirty="0">
                <a:solidFill>
                  <a:srgbClr val="000000"/>
                </a:solidFill>
              </a:rPr>
              <a:t> </a:t>
            </a:r>
            <a:r>
              <a:rPr lang="es-MX" sz="2400" b="1" dirty="0">
                <a:solidFill>
                  <a:srgbClr val="000000"/>
                </a:solidFill>
              </a:rPr>
              <a:t>Razón social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nombre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domicilio</a:t>
            </a:r>
            <a:r>
              <a:rPr lang="es-MX" sz="2400" dirty="0">
                <a:solidFill>
                  <a:srgbClr val="000000"/>
                </a:solidFill>
              </a:rPr>
              <a:t> y </a:t>
            </a:r>
            <a:r>
              <a:rPr lang="es-MX" sz="2400" b="1" dirty="0">
                <a:solidFill>
                  <a:srgbClr val="000000"/>
                </a:solidFill>
              </a:rPr>
              <a:t>al menos un email de los clientes. </a:t>
            </a:r>
          </a:p>
          <a:p>
            <a:pPr algn="just"/>
            <a:endParaRPr lang="es-MX" sz="2400" b="1" dirty="0">
              <a:solidFill>
                <a:srgbClr val="000000"/>
              </a:solidFill>
            </a:endParaRPr>
          </a:p>
          <a:p>
            <a:pPr algn="just"/>
            <a:r>
              <a:rPr lang="es-MX" sz="2400" b="1" dirty="0">
                <a:solidFill>
                  <a:srgbClr val="000000"/>
                </a:solidFill>
              </a:rPr>
              <a:t>Inventario de los productos </a:t>
            </a:r>
            <a:r>
              <a:rPr lang="es-MX" sz="2400" dirty="0">
                <a:solidFill>
                  <a:srgbClr val="000000"/>
                </a:solidFill>
              </a:rPr>
              <a:t>que se venden, en el que debe guardarse el </a:t>
            </a:r>
            <a:r>
              <a:rPr lang="es-MX" sz="2400" b="1" dirty="0">
                <a:solidFill>
                  <a:srgbClr val="000000"/>
                </a:solidFill>
              </a:rPr>
              <a:t>código de barras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precio al que fue comprado el producto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fecha de compra</a:t>
            </a:r>
            <a:r>
              <a:rPr lang="es-MX" sz="2400" dirty="0">
                <a:solidFill>
                  <a:srgbClr val="000000"/>
                </a:solidFill>
              </a:rPr>
              <a:t> y </a:t>
            </a:r>
            <a:r>
              <a:rPr lang="es-MX" sz="2400" b="1" dirty="0">
                <a:solidFill>
                  <a:srgbClr val="000000"/>
                </a:solidFill>
              </a:rPr>
              <a:t>cantidad de ejemplares en la bodega</a:t>
            </a:r>
            <a:r>
              <a:rPr lang="es-MX" sz="2400" dirty="0">
                <a:solidFill>
                  <a:srgbClr val="000000"/>
                </a:solidFill>
              </a:rPr>
              <a:t> (stock). </a:t>
            </a:r>
          </a:p>
          <a:p>
            <a:pPr algn="just"/>
            <a:br>
              <a:rPr lang="es-MX" sz="2400" dirty="0">
                <a:solidFill>
                  <a:srgbClr val="000000"/>
                </a:solidFill>
              </a:rPr>
            </a:br>
            <a:r>
              <a:rPr lang="es-MX" sz="2400" b="1" dirty="0">
                <a:solidFill>
                  <a:srgbClr val="000000"/>
                </a:solidFill>
              </a:rPr>
              <a:t>Marca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descripción</a:t>
            </a:r>
            <a:r>
              <a:rPr lang="es-MX" sz="2400" dirty="0">
                <a:solidFill>
                  <a:srgbClr val="000000"/>
                </a:solidFill>
              </a:rPr>
              <a:t> y </a:t>
            </a:r>
            <a:r>
              <a:rPr lang="es-MX" sz="2400" b="1" dirty="0">
                <a:solidFill>
                  <a:srgbClr val="000000"/>
                </a:solidFill>
              </a:rPr>
              <a:t>precio de los regalos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artículos de papelería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impresiones</a:t>
            </a:r>
            <a:r>
              <a:rPr lang="es-MX" sz="2400" dirty="0">
                <a:solidFill>
                  <a:srgbClr val="000000"/>
                </a:solidFill>
              </a:rPr>
              <a:t> y </a:t>
            </a:r>
            <a:r>
              <a:rPr lang="es-MX" sz="2400" b="1" dirty="0">
                <a:solidFill>
                  <a:srgbClr val="000000"/>
                </a:solidFill>
              </a:rPr>
              <a:t>recargas</a:t>
            </a:r>
            <a:r>
              <a:rPr lang="es-MX" sz="2400" dirty="0">
                <a:solidFill>
                  <a:srgbClr val="000000"/>
                </a:solidFill>
              </a:rPr>
              <a:t>, con su correspondiente </a:t>
            </a:r>
            <a:r>
              <a:rPr lang="es-MX" sz="2400" b="1" dirty="0">
                <a:solidFill>
                  <a:srgbClr val="000000"/>
                </a:solidFill>
              </a:rPr>
              <a:t>registro en el inventario</a:t>
            </a:r>
            <a:r>
              <a:rPr lang="es-MX" sz="2400" dirty="0">
                <a:solidFill>
                  <a:srgbClr val="000000"/>
                </a:solidFill>
              </a:rPr>
              <a:t>. Además el </a:t>
            </a:r>
            <a:r>
              <a:rPr lang="es-MX" sz="2400" b="1" dirty="0">
                <a:solidFill>
                  <a:srgbClr val="000000"/>
                </a:solidFill>
              </a:rPr>
              <a:t>número de venta</a:t>
            </a:r>
            <a:r>
              <a:rPr lang="es-MX" sz="2400" dirty="0">
                <a:solidFill>
                  <a:srgbClr val="000000"/>
                </a:solidFill>
              </a:rPr>
              <a:t>, </a:t>
            </a:r>
            <a:r>
              <a:rPr lang="es-MX" sz="2400" b="1" dirty="0">
                <a:solidFill>
                  <a:srgbClr val="000000"/>
                </a:solidFill>
              </a:rPr>
              <a:t>fecha de venta </a:t>
            </a:r>
            <a:r>
              <a:rPr lang="es-MX" sz="2400" dirty="0">
                <a:solidFill>
                  <a:srgbClr val="000000"/>
                </a:solidFill>
              </a:rPr>
              <a:t>y </a:t>
            </a:r>
            <a:r>
              <a:rPr lang="es-MX" sz="2400" b="1" dirty="0">
                <a:solidFill>
                  <a:srgbClr val="000000"/>
                </a:solidFill>
              </a:rPr>
              <a:t>la cantidad total a pagar de la venta</a:t>
            </a:r>
            <a:r>
              <a:rPr lang="es-MX" sz="2400" dirty="0">
                <a:solidFill>
                  <a:srgbClr val="000000"/>
                </a:solidFill>
              </a:rPr>
              <a:t>, así como la </a:t>
            </a:r>
            <a:r>
              <a:rPr lang="es-MX" sz="2400" b="1" dirty="0">
                <a:solidFill>
                  <a:srgbClr val="000000"/>
                </a:solidFill>
              </a:rPr>
              <a:t>cantidad de cada artículo </a:t>
            </a:r>
            <a:r>
              <a:rPr lang="es-MX" sz="2400" dirty="0">
                <a:solidFill>
                  <a:srgbClr val="000000"/>
                </a:solidFill>
              </a:rPr>
              <a:t>y </a:t>
            </a:r>
            <a:r>
              <a:rPr lang="es-MX" sz="2400" b="1" dirty="0">
                <a:solidFill>
                  <a:srgbClr val="000000"/>
                </a:solidFill>
              </a:rPr>
              <a:t>precio total a pagar por artículo.</a:t>
            </a:r>
          </a:p>
        </p:txBody>
      </p:sp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827706CD-7078-438E-A700-2D7B963775B8}"/>
              </a:ext>
            </a:extLst>
          </p:cNvPr>
          <p:cNvSpPr txBox="1"/>
          <p:nvPr/>
        </p:nvSpPr>
        <p:spPr>
          <a:xfrm>
            <a:off x="2375608" y="78044"/>
            <a:ext cx="7440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>
                <a:solidFill>
                  <a:schemeClr val="tx2">
                    <a:lumMod val="10000"/>
                  </a:schemeClr>
                </a:solidFill>
                <a:latin typeface="Unispace" panose="02000809060000020004" pitchFamily="49" charset="0"/>
              </a:rPr>
              <a:t>MODELO ENTIDAD-RELACION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BD12B65-A138-4CB6-9B0B-86956407B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84486"/>
            <a:ext cx="12220058" cy="577588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CBD6814-4E87-419F-9D6F-AD20214694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6" name="Título 13">
            <a:extLst>
              <a:ext uri="{FF2B5EF4-FFF2-40B4-BE49-F238E27FC236}">
                <a16:creationId xmlns:a16="http://schemas.microsoft.com/office/drawing/2014/main" id="{1250D603-AC94-4A98-8F3A-AABB68ADA775}"/>
              </a:ext>
            </a:extLst>
          </p:cNvPr>
          <p:cNvSpPr txBox="1">
            <a:spLocks/>
          </p:cNvSpPr>
          <p:nvPr/>
        </p:nvSpPr>
        <p:spPr>
          <a:xfrm>
            <a:off x="175041" y="5196795"/>
            <a:ext cx="5934989" cy="1584605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200" b="0" dirty="0">
                <a:latin typeface="Unispace" panose="02000809060000020004" pitchFamily="49" charset="0"/>
              </a:rPr>
              <a:t>4 entidades</a:t>
            </a:r>
          </a:p>
          <a:p>
            <a:r>
              <a:rPr lang="es-ES" sz="2200" b="0" dirty="0">
                <a:latin typeface="Unispace" panose="02000809060000020004" pitchFamily="49" charset="0"/>
              </a:rPr>
              <a:t>-PROVEEDOR </a:t>
            </a:r>
            <a:br>
              <a:rPr lang="es-ES" sz="2200" b="0" dirty="0">
                <a:latin typeface="Unispace" panose="02000809060000020004" pitchFamily="49" charset="0"/>
              </a:rPr>
            </a:br>
            <a:r>
              <a:rPr lang="es-ES" sz="2200" b="0" dirty="0">
                <a:latin typeface="Unispace" panose="02000809060000020004" pitchFamily="49" charset="0"/>
              </a:rPr>
              <a:t>-PRODUCTO</a:t>
            </a:r>
            <a:br>
              <a:rPr lang="es-ES" sz="2200" b="0" dirty="0">
                <a:latin typeface="Unispace" panose="02000809060000020004" pitchFamily="49" charset="0"/>
              </a:rPr>
            </a:br>
            <a:r>
              <a:rPr lang="es-ES" sz="2200" b="0" dirty="0">
                <a:latin typeface="Unispace" panose="02000809060000020004" pitchFamily="49" charset="0"/>
              </a:rPr>
              <a:t>-VENTA</a:t>
            </a:r>
            <a:br>
              <a:rPr lang="es-ES" sz="2200" b="0" dirty="0">
                <a:latin typeface="Unispace" panose="02000809060000020004" pitchFamily="49" charset="0"/>
              </a:rPr>
            </a:br>
            <a:r>
              <a:rPr lang="es-ES" sz="2200" b="0" dirty="0">
                <a:latin typeface="Unispace" panose="02000809060000020004" pitchFamily="49" charset="0"/>
              </a:rPr>
              <a:t>-CLIENTE </a:t>
            </a:r>
          </a:p>
        </p:txBody>
      </p:sp>
      <p:sp>
        <p:nvSpPr>
          <p:cNvPr id="8" name="Título 13">
            <a:extLst>
              <a:ext uri="{FF2B5EF4-FFF2-40B4-BE49-F238E27FC236}">
                <a16:creationId xmlns:a16="http://schemas.microsoft.com/office/drawing/2014/main" id="{917603BC-4EC8-4823-8DCD-6570D3E1D260}"/>
              </a:ext>
            </a:extLst>
          </p:cNvPr>
          <p:cNvSpPr txBox="1">
            <a:spLocks/>
          </p:cNvSpPr>
          <p:nvPr/>
        </p:nvSpPr>
        <p:spPr>
          <a:xfrm>
            <a:off x="2777351" y="4671536"/>
            <a:ext cx="3318649" cy="1888837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200" b="0" dirty="0">
                <a:solidFill>
                  <a:srgbClr val="00B050"/>
                </a:solidFill>
                <a:latin typeface="Unispace" panose="02000809060000020004" pitchFamily="49" charset="0"/>
              </a:rPr>
              <a:t>3 Relaciones: </a:t>
            </a:r>
            <a:br>
              <a:rPr lang="es-ES" sz="2200" b="0" dirty="0">
                <a:solidFill>
                  <a:srgbClr val="00B050"/>
                </a:solidFill>
                <a:latin typeface="Unispace" panose="02000809060000020004" pitchFamily="49" charset="0"/>
              </a:rPr>
            </a:br>
            <a:r>
              <a:rPr lang="es-ES" sz="2200" b="0" dirty="0">
                <a:solidFill>
                  <a:srgbClr val="00B050"/>
                </a:solidFill>
                <a:latin typeface="Unispace" panose="02000809060000020004" pitchFamily="49" charset="0"/>
              </a:rPr>
              <a:t>-SUMINISTRA</a:t>
            </a:r>
            <a:br>
              <a:rPr lang="es-ES" sz="2200" b="0" dirty="0">
                <a:solidFill>
                  <a:srgbClr val="00B050"/>
                </a:solidFill>
                <a:latin typeface="Unispace" panose="02000809060000020004" pitchFamily="49" charset="0"/>
              </a:rPr>
            </a:br>
            <a:r>
              <a:rPr lang="es-ES" sz="2200" b="0" dirty="0">
                <a:solidFill>
                  <a:srgbClr val="00B050"/>
                </a:solidFill>
                <a:latin typeface="Unispace" panose="02000809060000020004" pitchFamily="49" charset="0"/>
              </a:rPr>
              <a:t>-PRODUCTO_VENTA</a:t>
            </a:r>
            <a:br>
              <a:rPr lang="es-ES" sz="2200" b="0" dirty="0">
                <a:solidFill>
                  <a:srgbClr val="00B050"/>
                </a:solidFill>
                <a:latin typeface="Unispace" panose="02000809060000020004" pitchFamily="49" charset="0"/>
              </a:rPr>
            </a:br>
            <a:r>
              <a:rPr lang="es-ES" sz="2200" b="0" dirty="0">
                <a:solidFill>
                  <a:srgbClr val="00B050"/>
                </a:solidFill>
                <a:latin typeface="Unispace" panose="02000809060000020004" pitchFamily="49" charset="0"/>
              </a:rPr>
              <a:t>-VENTA_CLIENTE</a:t>
            </a:r>
          </a:p>
        </p:txBody>
      </p:sp>
      <p:sp>
        <p:nvSpPr>
          <p:cNvPr id="9" name="Título 13">
            <a:extLst>
              <a:ext uri="{FF2B5EF4-FFF2-40B4-BE49-F238E27FC236}">
                <a16:creationId xmlns:a16="http://schemas.microsoft.com/office/drawing/2014/main" id="{DC9C9798-B073-481D-B000-650BC4C08CDA}"/>
              </a:ext>
            </a:extLst>
          </p:cNvPr>
          <p:cNvSpPr txBox="1">
            <a:spLocks/>
          </p:cNvSpPr>
          <p:nvPr/>
        </p:nvSpPr>
        <p:spPr>
          <a:xfrm>
            <a:off x="175041" y="3612190"/>
            <a:ext cx="5934989" cy="1584605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200" b="0" dirty="0">
                <a:solidFill>
                  <a:srgbClr val="000000"/>
                </a:solidFill>
                <a:latin typeface="Unispace" panose="02000809060000020004" pitchFamily="49" charset="0"/>
              </a:rPr>
              <a:t>Se determinaron</a:t>
            </a:r>
          </a:p>
        </p:txBody>
      </p:sp>
    </p:spTree>
    <p:extLst>
      <p:ext uri="{BB962C8B-B14F-4D97-AF65-F5344CB8AC3E}">
        <p14:creationId xmlns:p14="http://schemas.microsoft.com/office/powerpoint/2010/main" val="400197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arcador de número de diapositiva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es-ES" smtClean="0"/>
              <a:pPr rtl="0"/>
              <a:t>7</a:t>
            </a:fld>
            <a:endParaRPr lang="es-ES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CE847AB-3855-49BE-AFB2-7BA79F98ADAF}"/>
              </a:ext>
            </a:extLst>
          </p:cNvPr>
          <p:cNvSpPr/>
          <p:nvPr/>
        </p:nvSpPr>
        <p:spPr>
          <a:xfrm>
            <a:off x="10985157" y="136525"/>
            <a:ext cx="988540" cy="603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902A762-8794-41F2-BC86-BFA01777A7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AD20618-5A90-463F-96F9-6F6CB0E295BC}"/>
              </a:ext>
            </a:extLst>
          </p:cNvPr>
          <p:cNvSpPr txBox="1"/>
          <p:nvPr/>
        </p:nvSpPr>
        <p:spPr>
          <a:xfrm>
            <a:off x="1261117" y="739775"/>
            <a:ext cx="966976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b="1" dirty="0">
                <a:solidFill>
                  <a:srgbClr val="0070C0"/>
                </a:solidFill>
              </a:rPr>
              <a:t>SUMINISTRA</a:t>
            </a:r>
            <a:r>
              <a:rPr lang="es-MX" sz="2800" b="1" dirty="0">
                <a:solidFill>
                  <a:srgbClr val="000000"/>
                </a:solidFill>
              </a:rPr>
              <a:t> almacena la fecha de compra y el precio al que fueron comprados los productos. Nos sirve para compararlo con el precio al que son vendidos los productos y obtener la utilidad. </a:t>
            </a:r>
          </a:p>
          <a:p>
            <a:pPr algn="just"/>
            <a:endParaRPr lang="es-MX" sz="2800" b="1" dirty="0">
              <a:solidFill>
                <a:srgbClr val="000000"/>
              </a:solidFill>
            </a:endParaRPr>
          </a:p>
          <a:p>
            <a:pPr algn="just"/>
            <a:r>
              <a:rPr lang="es-MX" sz="2800" b="1" dirty="0">
                <a:solidFill>
                  <a:srgbClr val="FF0000"/>
                </a:solidFill>
              </a:rPr>
              <a:t>PRODUCTO_VENTA </a:t>
            </a:r>
            <a:r>
              <a:rPr lang="es-MX" sz="2800" b="1" dirty="0">
                <a:solidFill>
                  <a:srgbClr val="000000"/>
                </a:solidFill>
              </a:rPr>
              <a:t>almacena la cantidad de productos y el precio por cada uno que seleccione el cliente, estos dos atributos son necesarios para calcular la cantidad a pagar en la tabla VENTA. </a:t>
            </a:r>
          </a:p>
          <a:p>
            <a:pPr algn="just"/>
            <a:endParaRPr lang="es-MX" sz="2800" b="1" dirty="0">
              <a:solidFill>
                <a:srgbClr val="000000"/>
              </a:solidFill>
            </a:endParaRPr>
          </a:p>
          <a:p>
            <a:pPr algn="just"/>
            <a:r>
              <a:rPr lang="es-MX" sz="2800" b="1" dirty="0">
                <a:solidFill>
                  <a:srgbClr val="7030A0"/>
                </a:solidFill>
              </a:rPr>
              <a:t>VENTA_CLIENTE </a:t>
            </a:r>
            <a:r>
              <a:rPr lang="es-MX" sz="2800" b="1" dirty="0">
                <a:solidFill>
                  <a:srgbClr val="000000"/>
                </a:solidFill>
              </a:rPr>
              <a:t>sirve para identificar qué clientes realizaron las ventas.</a:t>
            </a:r>
          </a:p>
        </p:txBody>
      </p:sp>
    </p:spTree>
    <p:extLst>
      <p:ext uri="{BB962C8B-B14F-4D97-AF65-F5344CB8AC3E}">
        <p14:creationId xmlns:p14="http://schemas.microsoft.com/office/powerpoint/2010/main" val="836479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F2E4390-021B-4310-90CE-1413CD140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0253"/>
            <a:ext cx="12192000" cy="389879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27706CD-7078-438E-A700-2D7B963775B8}"/>
              </a:ext>
            </a:extLst>
          </p:cNvPr>
          <p:cNvSpPr txBox="1"/>
          <p:nvPr/>
        </p:nvSpPr>
        <p:spPr>
          <a:xfrm>
            <a:off x="3267072" y="-45505"/>
            <a:ext cx="56578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>
                <a:solidFill>
                  <a:schemeClr val="tx2">
                    <a:lumMod val="10000"/>
                  </a:schemeClr>
                </a:solidFill>
                <a:latin typeface="Unispace" panose="02000809060000020004" pitchFamily="49" charset="0"/>
              </a:rPr>
              <a:t>MODELO RELACIONAL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1C774C3-E797-4A28-9B16-7DD2BD4F9A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sp>
        <p:nvSpPr>
          <p:cNvPr id="9" name="Título 13">
            <a:extLst>
              <a:ext uri="{FF2B5EF4-FFF2-40B4-BE49-F238E27FC236}">
                <a16:creationId xmlns:a16="http://schemas.microsoft.com/office/drawing/2014/main" id="{2C47D252-3B2B-4D59-BB07-5E0143B29346}"/>
              </a:ext>
            </a:extLst>
          </p:cNvPr>
          <p:cNvSpPr txBox="1">
            <a:spLocks/>
          </p:cNvSpPr>
          <p:nvPr/>
        </p:nvSpPr>
        <p:spPr>
          <a:xfrm>
            <a:off x="322022" y="4902371"/>
            <a:ext cx="5934989" cy="1584605"/>
          </a:xfrm>
          <a:prstGeom prst="rect">
            <a:avLst/>
          </a:prstGeom>
          <a:noFill/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200" b="0" dirty="0">
                <a:solidFill>
                  <a:srgbClr val="002060"/>
                </a:solidFill>
                <a:latin typeface="Unispace" panose="02000809060000020004" pitchFamily="49" charset="0"/>
              </a:rPr>
              <a:t>Atributos multivaluados:</a:t>
            </a:r>
            <a:br>
              <a:rPr lang="es-ES" sz="2200" b="0" dirty="0">
                <a:solidFill>
                  <a:srgbClr val="002060"/>
                </a:solidFill>
                <a:latin typeface="Unispace" panose="02000809060000020004" pitchFamily="49" charset="0"/>
              </a:rPr>
            </a:br>
            <a:r>
              <a:rPr lang="es-ES" sz="2200" b="0" dirty="0">
                <a:solidFill>
                  <a:srgbClr val="002060"/>
                </a:solidFill>
                <a:latin typeface="Unispace" panose="02000809060000020004" pitchFamily="49" charset="0"/>
              </a:rPr>
              <a:t> </a:t>
            </a:r>
          </a:p>
          <a:p>
            <a:r>
              <a:rPr lang="es-ES" sz="2200" b="0" dirty="0">
                <a:solidFill>
                  <a:srgbClr val="002060"/>
                </a:solidFill>
                <a:latin typeface="Unispace" panose="02000809060000020004" pitchFamily="49" charset="0"/>
              </a:rPr>
              <a:t>-TELEFONO_PROVEEDOR</a:t>
            </a:r>
            <a:br>
              <a:rPr lang="es-ES" sz="2200" b="0" dirty="0">
                <a:solidFill>
                  <a:srgbClr val="002060"/>
                </a:solidFill>
                <a:latin typeface="Unispace" panose="02000809060000020004" pitchFamily="49" charset="0"/>
              </a:rPr>
            </a:br>
            <a:endParaRPr lang="es-ES" sz="2200" b="0" dirty="0">
              <a:solidFill>
                <a:srgbClr val="002060"/>
              </a:solidFill>
              <a:latin typeface="Unispace" panose="02000809060000020004" pitchFamily="49" charset="0"/>
            </a:endParaRPr>
          </a:p>
          <a:p>
            <a:r>
              <a:rPr lang="es-ES" sz="2200" b="0" dirty="0">
                <a:solidFill>
                  <a:srgbClr val="002060"/>
                </a:solidFill>
                <a:latin typeface="Unispace" panose="02000809060000020004" pitchFamily="49" charset="0"/>
              </a:rPr>
              <a:t>-EMAIL_CLIENTE</a:t>
            </a: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462B40D4-3FDE-4792-BD08-232A82C8CF3C}"/>
              </a:ext>
            </a:extLst>
          </p:cNvPr>
          <p:cNvSpPr/>
          <p:nvPr/>
        </p:nvSpPr>
        <p:spPr>
          <a:xfrm rot="16200000">
            <a:off x="795403" y="3632529"/>
            <a:ext cx="663880" cy="4885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D2A3DA56-1F65-4898-B72F-673EE905EB73}"/>
              </a:ext>
            </a:extLst>
          </p:cNvPr>
          <p:cNvSpPr/>
          <p:nvPr/>
        </p:nvSpPr>
        <p:spPr>
          <a:xfrm>
            <a:off x="5764060" y="3937868"/>
            <a:ext cx="663880" cy="4885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Título 13">
            <a:extLst>
              <a:ext uri="{FF2B5EF4-FFF2-40B4-BE49-F238E27FC236}">
                <a16:creationId xmlns:a16="http://schemas.microsoft.com/office/drawing/2014/main" id="{406A6F1B-A739-402B-BCDC-5F0A5A5C9B89}"/>
              </a:ext>
            </a:extLst>
          </p:cNvPr>
          <p:cNvSpPr txBox="1">
            <a:spLocks/>
          </p:cNvSpPr>
          <p:nvPr/>
        </p:nvSpPr>
        <p:spPr>
          <a:xfrm>
            <a:off x="6804805" y="4689441"/>
            <a:ext cx="5934989" cy="1797535"/>
          </a:xfrm>
          <a:prstGeom prst="rect">
            <a:avLst/>
          </a:prstGeom>
          <a:noFill/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2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Restricción de Dominio </a:t>
            </a:r>
          </a:p>
          <a:p>
            <a:r>
              <a:rPr lang="es-ES" sz="22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-</a:t>
            </a:r>
            <a:r>
              <a:rPr lang="es-ES" sz="2200" b="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tipo_producto</a:t>
            </a:r>
            <a:r>
              <a:rPr lang="es-ES" sz="22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 VARCHAR(18)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18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Impresiones (</a:t>
            </a:r>
            <a:r>
              <a:rPr lang="es-MX" sz="1800" b="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ip</a:t>
            </a:r>
            <a:r>
              <a:rPr lang="es-MX" sz="18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18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Recargas 	(</a:t>
            </a:r>
            <a:r>
              <a:rPr lang="es-MX" sz="1800" b="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rc</a:t>
            </a:r>
            <a:r>
              <a:rPr lang="es-MX" sz="18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18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Regalos	(</a:t>
            </a:r>
            <a:r>
              <a:rPr lang="es-MX" sz="1800" b="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rg</a:t>
            </a:r>
            <a:r>
              <a:rPr lang="es-MX" sz="18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18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Artículos de papelería (</a:t>
            </a:r>
            <a:r>
              <a:rPr lang="es-MX" sz="1800" b="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ap</a:t>
            </a:r>
            <a:r>
              <a:rPr lang="es-MX" sz="1800" b="0" dirty="0">
                <a:solidFill>
                  <a:schemeClr val="accent6">
                    <a:lumMod val="60000"/>
                    <a:lumOff val="40000"/>
                  </a:schemeClr>
                </a:solidFill>
                <a:latin typeface="Unispace" panose="02000809060000020004" pitchFamily="49" charset="0"/>
              </a:rPr>
              <a:t>)</a:t>
            </a:r>
            <a:endParaRPr lang="es-ES" sz="1800" b="0" dirty="0">
              <a:solidFill>
                <a:schemeClr val="accent6">
                  <a:lumMod val="60000"/>
                  <a:lumOff val="40000"/>
                </a:schemeClr>
              </a:solidFill>
              <a:latin typeface="Unispace" panose="02000809060000020004" pitchFamily="49" charset="0"/>
            </a:endParaRP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23D52630-9925-4FBE-8F01-4A08286B5301}"/>
              </a:ext>
            </a:extLst>
          </p:cNvPr>
          <p:cNvSpPr/>
          <p:nvPr/>
        </p:nvSpPr>
        <p:spPr>
          <a:xfrm rot="10800000">
            <a:off x="6647146" y="1637850"/>
            <a:ext cx="663880" cy="48851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4636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4" grpId="0" animBg="1"/>
      <p:bldP spid="10" grpId="0" animBg="1"/>
      <p:bldP spid="11" grpId="0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19" y="-318007"/>
            <a:ext cx="8333222" cy="1147969"/>
          </a:xfrm>
        </p:spPr>
        <p:txBody>
          <a:bodyPr rtlCol="0"/>
          <a:lstStyle/>
          <a:p>
            <a:pPr marL="571500" indent="-571500" rtl="0">
              <a:buFont typeface="Wingdings" panose="05000000000000000000" pitchFamily="2" charset="2"/>
              <a:buChar char="v"/>
            </a:pPr>
            <a:r>
              <a:rPr lang="es-ES" b="0" dirty="0">
                <a:latin typeface="Unispace" panose="02000809060000020004" pitchFamily="49" charset="0"/>
              </a:rPr>
              <a:t>Estructura DDL</a:t>
            </a:r>
            <a:endParaRPr lang="es-ES" dirty="0">
              <a:latin typeface="Unispace" panose="02000809060000020004" pitchFamily="49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9</a:t>
            </a:fld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9776FF-B1B0-4252-A070-E80759CFFB9B}"/>
              </a:ext>
            </a:extLst>
          </p:cNvPr>
          <p:cNvSpPr/>
          <p:nvPr/>
        </p:nvSpPr>
        <p:spPr>
          <a:xfrm>
            <a:off x="10911016" y="209028"/>
            <a:ext cx="976182" cy="52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8A12E6-32CA-45B2-BB71-8FB2E1BA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93"/>
          <a:stretch/>
        </p:blipFill>
        <p:spPr>
          <a:xfrm>
            <a:off x="11319172" y="5901491"/>
            <a:ext cx="872828" cy="90971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33D805D-4016-4B60-BAB0-85679752A6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54" t="15236" r="66858" b="8809"/>
          <a:stretch/>
        </p:blipFill>
        <p:spPr>
          <a:xfrm>
            <a:off x="5033367" y="1199691"/>
            <a:ext cx="3546389" cy="52065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CBDCFDD6-0752-46E2-924C-C600386920C0}"/>
              </a:ext>
            </a:extLst>
          </p:cNvPr>
          <p:cNvSpPr txBox="1">
            <a:spLocks/>
          </p:cNvSpPr>
          <p:nvPr/>
        </p:nvSpPr>
        <p:spPr>
          <a:xfrm>
            <a:off x="3653374" y="0"/>
            <a:ext cx="6671854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600" b="0" dirty="0">
                <a:latin typeface="Unispace" panose="02000809060000020004" pitchFamily="49" charset="0"/>
              </a:rPr>
              <a:t>Creación de Base y Tablas  </a:t>
            </a:r>
            <a:endParaRPr lang="es-ES" sz="2600" dirty="0">
              <a:latin typeface="Unispace" panose="02000809060000020004" pitchFamily="49" charset="0"/>
            </a:endParaRPr>
          </a:p>
        </p:txBody>
      </p:sp>
      <p:sp>
        <p:nvSpPr>
          <p:cNvPr id="22" name="Título 13">
            <a:extLst>
              <a:ext uri="{FF2B5EF4-FFF2-40B4-BE49-F238E27FC236}">
                <a16:creationId xmlns:a16="http://schemas.microsoft.com/office/drawing/2014/main" id="{BABA0D95-E59F-46D5-9E2C-855AAAD5268E}"/>
              </a:ext>
            </a:extLst>
          </p:cNvPr>
          <p:cNvSpPr txBox="1">
            <a:spLocks/>
          </p:cNvSpPr>
          <p:nvPr/>
        </p:nvSpPr>
        <p:spPr>
          <a:xfrm>
            <a:off x="318100" y="2849065"/>
            <a:ext cx="4414280" cy="1587877"/>
          </a:xfrm>
          <a:prstGeom prst="rect">
            <a:avLst/>
          </a:prstGeom>
        </p:spPr>
        <p:txBody>
          <a:bodyPr vert="horz" lIns="91440" tIns="45720" rIns="91440" bIns="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s-ES" sz="2600" b="0" dirty="0">
                <a:latin typeface="Unispace" panose="02000809060000020004" pitchFamily="49" charset="0"/>
              </a:rPr>
              <a:t>Atendiendo al Modelo Relacional se crearon 8 tablas con sus respectivos atributos.</a:t>
            </a:r>
            <a:endParaRPr lang="es-ES" sz="2600" dirty="0">
              <a:latin typeface="Unispace" panose="02000809060000020004" pitchFamily="49" charset="0"/>
            </a:endParaRP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D9C97FAF-8665-4822-9CB7-9AC3226F7510}"/>
              </a:ext>
            </a:extLst>
          </p:cNvPr>
          <p:cNvCxnSpPr>
            <a:cxnSpLocks/>
          </p:cNvCxnSpPr>
          <p:nvPr/>
        </p:nvCxnSpPr>
        <p:spPr>
          <a:xfrm>
            <a:off x="6989301" y="2347540"/>
            <a:ext cx="0" cy="1366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A1FE980F-DC69-46E2-9A07-B03FD4300C5C}"/>
              </a:ext>
            </a:extLst>
          </p:cNvPr>
          <p:cNvCxnSpPr/>
          <p:nvPr/>
        </p:nvCxnSpPr>
        <p:spPr>
          <a:xfrm>
            <a:off x="6989301" y="2347540"/>
            <a:ext cx="316556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EDB6C36D-459A-4522-BC4F-E28FB4FCB8CF}"/>
              </a:ext>
            </a:extLst>
          </p:cNvPr>
          <p:cNvCxnSpPr>
            <a:cxnSpLocks/>
          </p:cNvCxnSpPr>
          <p:nvPr/>
        </p:nvCxnSpPr>
        <p:spPr>
          <a:xfrm>
            <a:off x="5619403" y="3316906"/>
            <a:ext cx="45508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A581B7A4-8AC2-4846-8BCD-EE71A838CF95}"/>
              </a:ext>
            </a:extLst>
          </p:cNvPr>
          <p:cNvCxnSpPr>
            <a:cxnSpLocks/>
          </p:cNvCxnSpPr>
          <p:nvPr/>
        </p:nvCxnSpPr>
        <p:spPr>
          <a:xfrm flipV="1">
            <a:off x="5622383" y="3159453"/>
            <a:ext cx="0" cy="1564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CCEF596B-D8E1-4C0A-B3CA-31F21F5118F5}"/>
              </a:ext>
            </a:extLst>
          </p:cNvPr>
          <p:cNvCxnSpPr>
            <a:cxnSpLocks/>
          </p:cNvCxnSpPr>
          <p:nvPr/>
        </p:nvCxnSpPr>
        <p:spPr>
          <a:xfrm flipV="1">
            <a:off x="6386728" y="4286474"/>
            <a:ext cx="0" cy="1564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6F5F97D6-6BE0-492F-B4E1-8D0837B0B1D4}"/>
              </a:ext>
            </a:extLst>
          </p:cNvPr>
          <p:cNvCxnSpPr>
            <a:cxnSpLocks/>
          </p:cNvCxnSpPr>
          <p:nvPr/>
        </p:nvCxnSpPr>
        <p:spPr>
          <a:xfrm>
            <a:off x="6377000" y="4430575"/>
            <a:ext cx="386622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54409F8D-032E-4CFB-BEA5-D8A75079ACFB}"/>
              </a:ext>
            </a:extLst>
          </p:cNvPr>
          <p:cNvCxnSpPr>
            <a:cxnSpLocks/>
          </p:cNvCxnSpPr>
          <p:nvPr/>
        </p:nvCxnSpPr>
        <p:spPr>
          <a:xfrm>
            <a:off x="6899055" y="5223331"/>
            <a:ext cx="3344170" cy="97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2912564E-D6C7-4463-A2FC-5320A23C3645}"/>
              </a:ext>
            </a:extLst>
          </p:cNvPr>
          <p:cNvCxnSpPr>
            <a:cxnSpLocks/>
          </p:cNvCxnSpPr>
          <p:nvPr/>
        </p:nvCxnSpPr>
        <p:spPr>
          <a:xfrm flipV="1">
            <a:off x="6918511" y="5076640"/>
            <a:ext cx="0" cy="1564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Título 13">
            <a:extLst>
              <a:ext uri="{FF2B5EF4-FFF2-40B4-BE49-F238E27FC236}">
                <a16:creationId xmlns:a16="http://schemas.microsoft.com/office/drawing/2014/main" id="{63E67333-7A4B-4564-AE47-ABDE8345A1B7}"/>
              </a:ext>
            </a:extLst>
          </p:cNvPr>
          <p:cNvSpPr txBox="1">
            <a:spLocks/>
          </p:cNvSpPr>
          <p:nvPr/>
        </p:nvSpPr>
        <p:spPr>
          <a:xfrm>
            <a:off x="9211814" y="1198575"/>
            <a:ext cx="4670708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400" b="0" dirty="0">
                <a:latin typeface="Unispace" panose="02000809060000020004" pitchFamily="49" charset="0"/>
              </a:rPr>
              <a:t>Nombre Tabla</a:t>
            </a:r>
            <a:endParaRPr lang="es-ES" sz="2400" dirty="0">
              <a:latin typeface="Unispace" panose="02000809060000020004" pitchFamily="49" charset="0"/>
            </a:endParaRPr>
          </a:p>
        </p:txBody>
      </p:sp>
      <p:sp>
        <p:nvSpPr>
          <p:cNvPr id="43" name="Título 13">
            <a:extLst>
              <a:ext uri="{FF2B5EF4-FFF2-40B4-BE49-F238E27FC236}">
                <a16:creationId xmlns:a16="http://schemas.microsoft.com/office/drawing/2014/main" id="{33807EDD-E3D9-4FE4-9169-E408E95BB8D3}"/>
              </a:ext>
            </a:extLst>
          </p:cNvPr>
          <p:cNvSpPr txBox="1">
            <a:spLocks/>
          </p:cNvSpPr>
          <p:nvPr/>
        </p:nvSpPr>
        <p:spPr>
          <a:xfrm>
            <a:off x="9211814" y="2158155"/>
            <a:ext cx="4670708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400" b="0" dirty="0">
                <a:latin typeface="Unispace" panose="02000809060000020004" pitchFamily="49" charset="0"/>
              </a:rPr>
              <a:t>Nombre Atributo</a:t>
            </a:r>
            <a:endParaRPr lang="es-ES" sz="2400" dirty="0">
              <a:latin typeface="Unispace" panose="02000809060000020004" pitchFamily="49" charset="0"/>
            </a:endParaRPr>
          </a:p>
        </p:txBody>
      </p:sp>
      <p:sp>
        <p:nvSpPr>
          <p:cNvPr id="44" name="Título 13">
            <a:extLst>
              <a:ext uri="{FF2B5EF4-FFF2-40B4-BE49-F238E27FC236}">
                <a16:creationId xmlns:a16="http://schemas.microsoft.com/office/drawing/2014/main" id="{58370062-5A4D-4B1D-8F3B-2D1C85532ADD}"/>
              </a:ext>
            </a:extLst>
          </p:cNvPr>
          <p:cNvSpPr txBox="1">
            <a:spLocks/>
          </p:cNvSpPr>
          <p:nvPr/>
        </p:nvSpPr>
        <p:spPr>
          <a:xfrm>
            <a:off x="9211814" y="3237760"/>
            <a:ext cx="4670708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400" b="0" dirty="0">
                <a:latin typeface="Unispace" panose="02000809060000020004" pitchFamily="49" charset="0"/>
              </a:rPr>
              <a:t>Tipo de Dato</a:t>
            </a:r>
            <a:endParaRPr lang="es-ES" sz="2400" dirty="0">
              <a:latin typeface="Unispace" panose="02000809060000020004" pitchFamily="49" charset="0"/>
            </a:endParaRPr>
          </a:p>
        </p:txBody>
      </p:sp>
      <p:sp>
        <p:nvSpPr>
          <p:cNvPr id="45" name="Título 13">
            <a:extLst>
              <a:ext uri="{FF2B5EF4-FFF2-40B4-BE49-F238E27FC236}">
                <a16:creationId xmlns:a16="http://schemas.microsoft.com/office/drawing/2014/main" id="{CF7E413D-D320-40BD-AFB7-A7CDEE749533}"/>
              </a:ext>
            </a:extLst>
          </p:cNvPr>
          <p:cNvSpPr txBox="1">
            <a:spLocks/>
          </p:cNvSpPr>
          <p:nvPr/>
        </p:nvSpPr>
        <p:spPr>
          <a:xfrm>
            <a:off x="9261232" y="4080226"/>
            <a:ext cx="4670708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400" b="0" dirty="0">
                <a:latin typeface="Unispace" panose="02000809060000020004" pitchFamily="49" charset="0"/>
              </a:rPr>
              <a:t>Dato No Nulo</a:t>
            </a:r>
            <a:endParaRPr lang="es-ES" sz="2400" dirty="0">
              <a:latin typeface="Unispace" panose="0200080906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42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2" grpId="0"/>
      <p:bldP spid="43" grpId="0"/>
      <p:bldP spid="44" grpId="0"/>
      <p:bldP spid="45" grpId="0"/>
    </p:bldLst>
  </p:timing>
</p:sld>
</file>

<file path=ppt/theme/theme1.xml><?xml version="1.0" encoding="utf-8"?>
<a:theme xmlns:a="http://schemas.openxmlformats.org/drawingml/2006/main" name="Tema de Offic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545_TF00951641.potx" id="{5DC35D6A-7AF7-4DE7-8731-812528C97C0C}" vid="{9531A767-EDB9-4E24-A3CF-953A0F5A2E63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79AA90D-A39D-4F83-B1BD-92099B1CAD0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19A80A7-0DD1-4CF4-ABD5-362A6549C5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74D15D6-87BC-477C-8E91-9F90829C2FC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hexágono clara</Template>
  <TotalTime>0</TotalTime>
  <Words>772</Words>
  <Application>Microsoft Office PowerPoint</Application>
  <PresentationFormat>Panorámica</PresentationFormat>
  <Paragraphs>147</Paragraphs>
  <Slides>29</Slides>
  <Notes>26</Notes>
  <HiddenSlides>0</HiddenSlides>
  <MMClips>4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9" baseType="lpstr">
      <vt:lpstr>AR DESTINE</vt:lpstr>
      <vt:lpstr>Arial</vt:lpstr>
      <vt:lpstr>Arial Black</vt:lpstr>
      <vt:lpstr>Calibri</vt:lpstr>
      <vt:lpstr>Gill Sans SemiBold</vt:lpstr>
      <vt:lpstr>Times New Roman</vt:lpstr>
      <vt:lpstr>Unispace</vt:lpstr>
      <vt:lpstr>Wingdings</vt:lpstr>
      <vt:lpstr>Wingdings 2</vt:lpstr>
      <vt:lpstr>Tema de Office</vt:lpstr>
      <vt:lpstr>Presentación de PowerPoint</vt:lpstr>
      <vt:lpstr>Sobre nosotros</vt:lpstr>
      <vt:lpstr>Nuestro Equipo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Estructura DDL</vt:lpstr>
      <vt:lpstr>Estructura DDL</vt:lpstr>
      <vt:lpstr>Estructura DDL</vt:lpstr>
      <vt:lpstr>Estructura DML</vt:lpstr>
      <vt:lpstr>Estructura DML</vt:lpstr>
      <vt:lpstr>Programación para el Cumplimiento de Requerimientos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Muchas gracias.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2020-05-19T22:26:04Z</dcterms:created>
  <dcterms:modified xsi:type="dcterms:W3CDTF">2020-05-27T04:15:15Z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